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00" r:id="rId3"/>
    <p:sldId id="266" r:id="rId4"/>
    <p:sldId id="277" r:id="rId5"/>
    <p:sldId id="279" r:id="rId6"/>
    <p:sldId id="280" r:id="rId7"/>
    <p:sldId id="281" r:id="rId8"/>
    <p:sldId id="271" r:id="rId9"/>
    <p:sldId id="278" r:id="rId10"/>
    <p:sldId id="290" r:id="rId11"/>
    <p:sldId id="285" r:id="rId12"/>
    <p:sldId id="267" r:id="rId13"/>
    <p:sldId id="287" r:id="rId14"/>
    <p:sldId id="288" r:id="rId15"/>
    <p:sldId id="289" r:id="rId16"/>
    <p:sldId id="268" r:id="rId17"/>
    <p:sldId id="291" r:id="rId18"/>
    <p:sldId id="292" r:id="rId19"/>
    <p:sldId id="269" r:id="rId20"/>
    <p:sldId id="293" r:id="rId21"/>
    <p:sldId id="294" r:id="rId22"/>
    <p:sldId id="295" r:id="rId23"/>
    <p:sldId id="296" r:id="rId24"/>
    <p:sldId id="270" r:id="rId25"/>
    <p:sldId id="298" r:id="rId26"/>
    <p:sldId id="299" r:id="rId27"/>
    <p:sldId id="301" r:id="rId28"/>
    <p:sldId id="273" r:id="rId2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DDA"/>
    <a:srgbClr val="9BC2E5"/>
    <a:srgbClr val="FFFFCC"/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14" autoAdjust="0"/>
  </p:normalViewPr>
  <p:slideViewPr>
    <p:cSldViewPr snapToGrid="0">
      <p:cViewPr varScale="1">
        <p:scale>
          <a:sx n="66" d="100"/>
          <a:sy n="66" d="100"/>
        </p:scale>
        <p:origin x="82" y="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2823;&#19977;\&#23560;&#38988;\&#26053;&#36938;\&#21839;&#21367;&#22294;&#34920;050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2823;&#19977;\&#23560;&#38988;\&#26053;&#36938;\&#21839;&#21367;&#22294;&#34920;050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2823;&#19977;\&#23560;&#38988;\&#26053;&#36938;\&#21839;&#21367;&#22294;&#34920;050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1" i="0" u="none" strike="noStrike" kern="1200" spc="0" baseline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pPr>
            <a:r>
              <a:rPr lang="zh-TW"/>
              <a:t>安排旅程時的困擾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1" i="0" u="none" strike="noStrike" kern="1200" spc="0" baseline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effectLst/>
                    <a:latin typeface="標楷體" panose="03000509000000000000" pitchFamily="65" charset="-120"/>
                    <a:ea typeface="標楷體" panose="03000509000000000000" pitchFamily="65" charset="-120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工作表2!$A$49:$A$52</c:f>
              <c:strCache>
                <c:ptCount val="4"/>
                <c:pt idx="0">
                  <c:v>不知道要去哪些景點</c:v>
                </c:pt>
                <c:pt idx="1">
                  <c:v>想要避開人潮高峰期</c:v>
                </c:pt>
                <c:pt idx="2">
                  <c:v>不知道如何規劃行程</c:v>
                </c:pt>
                <c:pt idx="3">
                  <c:v>搜尋相關資料很耗費時間</c:v>
                </c:pt>
              </c:strCache>
            </c:strRef>
          </c:cat>
          <c:val>
            <c:numRef>
              <c:f>工作表2!$B$49:$B$52</c:f>
              <c:numCache>
                <c:formatCode>General</c:formatCode>
                <c:ptCount val="4"/>
                <c:pt idx="0">
                  <c:v>44</c:v>
                </c:pt>
                <c:pt idx="1">
                  <c:v>43</c:v>
                </c:pt>
                <c:pt idx="2">
                  <c:v>27</c:v>
                </c:pt>
                <c:pt idx="3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81-4341-B455-DC1012D54C1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871156992"/>
        <c:axId val="871152416"/>
      </c:barChart>
      <c:catAx>
        <c:axId val="871156992"/>
        <c:scaling>
          <c:orientation val="minMax"/>
        </c:scaling>
        <c:delete val="0"/>
        <c:axPos val="l"/>
        <c:numFmt formatCode="0.0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pPr>
            <a:endParaRPr lang="zh-TW"/>
          </a:p>
        </c:txPr>
        <c:crossAx val="871152416"/>
        <c:crosses val="autoZero"/>
        <c:auto val="1"/>
        <c:lblAlgn val="ctr"/>
        <c:lblOffset val="0"/>
        <c:noMultiLvlLbl val="0"/>
      </c:catAx>
      <c:valAx>
        <c:axId val="8711524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71156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bg1">
          <a:lumMod val="65000"/>
        </a:schemeClr>
      </a:solidFill>
    </a:ln>
    <a:effectLst/>
  </c:spPr>
  <c:txPr>
    <a:bodyPr/>
    <a:lstStyle/>
    <a:p>
      <a:pPr>
        <a:defRPr sz="1600" b="1">
          <a:solidFill>
            <a:schemeClr val="tx1"/>
          </a:solidFill>
          <a:effectLst/>
          <a:latin typeface="標楷體" panose="03000509000000000000" pitchFamily="65" charset="-120"/>
          <a:ea typeface="標楷體" panose="03000509000000000000" pitchFamily="65" charset="-120"/>
        </a:defRPr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pPr>
            <a:r>
              <a:rPr lang="zh-TW" sz="1800"/>
              <a:t>現有系統最吸引之功能</a:t>
            </a:r>
          </a:p>
        </c:rich>
      </c:tx>
      <c:layout>
        <c:manualLayout>
          <c:xMode val="edge"/>
          <c:yMode val="edge"/>
          <c:x val="2.9675001205740705E-2"/>
          <c:y val="5.30045457942960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B7E-4303-9B0D-06F54EC1228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B7E-4303-9B0D-06F54EC1228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B7E-4303-9B0D-06F54EC1228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B7E-4303-9B0D-06F54EC1228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EB7E-4303-9B0D-06F54EC12281}"/>
              </c:ext>
            </c:extLst>
          </c:dPt>
          <c:dLbls>
            <c:dLbl>
              <c:idx val="0"/>
              <c:layout>
                <c:manualLayout>
                  <c:x val="-0.10756608933454877"/>
                  <c:y val="0.12954216867469878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EB7E-4303-9B0D-06F54EC12281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+mn-cs"/>
                  </a:defRPr>
                </a:pPr>
                <a:endParaRPr lang="zh-TW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工作表2!$A$70:$A$74</c:f>
              <c:strCache>
                <c:ptCount val="5"/>
                <c:pt idx="0">
                  <c:v>景點推薦</c:v>
                </c:pt>
                <c:pt idx="1">
                  <c:v>導航服務</c:v>
                </c:pt>
                <c:pt idx="2">
                  <c:v>可與好友共同編輯行程</c:v>
                </c:pt>
                <c:pt idx="3">
                  <c:v>參考他人行程</c:v>
                </c:pt>
                <c:pt idx="4">
                  <c:v>一鍵優化行程路線</c:v>
                </c:pt>
              </c:strCache>
            </c:strRef>
          </c:cat>
          <c:val>
            <c:numRef>
              <c:f>工作表2!$B$70:$B$74</c:f>
              <c:numCache>
                <c:formatCode>General</c:formatCode>
                <c:ptCount val="5"/>
                <c:pt idx="0">
                  <c:v>16</c:v>
                </c:pt>
                <c:pt idx="1">
                  <c:v>9</c:v>
                </c:pt>
                <c:pt idx="2">
                  <c:v>11</c:v>
                </c:pt>
                <c:pt idx="3">
                  <c:v>15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B7E-4303-9B0D-06F54EC122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2.187784867821331E-2"/>
          <c:y val="0.2433734939759036"/>
          <c:w val="0.37885141294439378"/>
          <c:h val="0.669397590361445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solidFill>
        <a:schemeClr val="bg1">
          <a:lumMod val="65000"/>
        </a:schemeClr>
      </a:solidFill>
    </a:ln>
    <a:effectLst/>
  </c:spPr>
  <c:txPr>
    <a:bodyPr/>
    <a:lstStyle/>
    <a:p>
      <a:pPr>
        <a:defRPr sz="1400" b="1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</a:defRPr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pPr>
            <a:r>
              <a:rPr lang="zh-TW" sz="1800"/>
              <a:t>最受哪項新功能吸引</a:t>
            </a:r>
          </a:p>
        </c:rich>
      </c:tx>
      <c:layout>
        <c:manualLayout>
          <c:xMode val="edge"/>
          <c:yMode val="edge"/>
          <c:x val="3.5531818432650179E-2"/>
          <c:y val="3.70370370370370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0.48228519865807828"/>
          <c:y val="0.21689322907971698"/>
          <c:w val="0.49669591345913444"/>
          <c:h val="0.65954589880802417"/>
        </c:manualLayout>
      </c:layout>
      <c:pie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416-4422-9F7E-6421A662EF1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416-4422-9F7E-6421A662EF1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416-4422-9F7E-6421A662EF1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416-4422-9F7E-6421A662EF1B}"/>
              </c:ext>
            </c:extLst>
          </c:dPt>
          <c:dLbls>
            <c:dLbl>
              <c:idx val="3"/>
              <c:layout>
                <c:manualLayout>
                  <c:x val="0.1138696200907663"/>
                  <c:y val="0.1428018564104743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A416-4422-9F7E-6421A662EF1B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+mn-cs"/>
                  </a:defRPr>
                </a:pPr>
                <a:endParaRPr lang="zh-TW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工作表2!$A$92:$A$95</c:f>
              <c:strCache>
                <c:ptCount val="4"/>
                <c:pt idx="0">
                  <c:v>結合景點推薦及導航</c:v>
                </c:pt>
                <c:pt idx="1">
                  <c:v>提供景點人潮建議</c:v>
                </c:pt>
                <c:pt idx="2">
                  <c:v>提供店家相關資訊</c:v>
                </c:pt>
                <c:pt idx="3">
                  <c:v>提供離線地圖及瀏覽規劃完成的行程</c:v>
                </c:pt>
              </c:strCache>
            </c:strRef>
          </c:cat>
          <c:val>
            <c:numRef>
              <c:f>工作表2!$B$92:$B$95</c:f>
              <c:numCache>
                <c:formatCode>General</c:formatCode>
                <c:ptCount val="4"/>
                <c:pt idx="0">
                  <c:v>22</c:v>
                </c:pt>
                <c:pt idx="1">
                  <c:v>11</c:v>
                </c:pt>
                <c:pt idx="2">
                  <c:v>18</c:v>
                </c:pt>
                <c:pt idx="3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416-4422-9F7E-6421A662EF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4137854050719365E-2"/>
          <c:y val="0.23888119094377649"/>
          <c:w val="0.47447690785467167"/>
          <c:h val="0.631111111111111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solidFill>
        <a:schemeClr val="bg1">
          <a:lumMod val="65000"/>
        </a:schemeClr>
      </a:solidFill>
    </a:ln>
    <a:effectLst/>
  </c:spPr>
  <c:txPr>
    <a:bodyPr/>
    <a:lstStyle/>
    <a:p>
      <a:pPr>
        <a:defRPr sz="1400" b="1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339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982D-CABE-4E3F-8798-E0F7E4CCD1D1}" type="datetimeFigureOut">
              <a:rPr lang="zh-TW" altLang="en-US" smtClean="0"/>
              <a:t>2023/5/13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904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982D-CABE-4E3F-8798-E0F7E4CCD1D1}" type="datetimeFigureOut">
              <a:rPr lang="zh-TW" altLang="en-US" smtClean="0"/>
              <a:t>2023/5/13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5225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1" r="10000" b="14103"/>
          <a:stretch/>
        </p:blipFill>
        <p:spPr>
          <a:xfrm flipH="1">
            <a:off x="-23151" y="0"/>
            <a:ext cx="4146138" cy="6858000"/>
          </a:xfrm>
          <a:custGeom>
            <a:avLst/>
            <a:gdLst>
              <a:gd name="connsiteX0" fmla="*/ 4119716 w 4119716"/>
              <a:gd name="connsiteY0" fmla="*/ 0 h 6858000"/>
              <a:gd name="connsiteX1" fmla="*/ 0 w 4119716"/>
              <a:gd name="connsiteY1" fmla="*/ 0 h 6858000"/>
              <a:gd name="connsiteX2" fmla="*/ 0 w 4119716"/>
              <a:gd name="connsiteY2" fmla="*/ 6858000 h 6858000"/>
              <a:gd name="connsiteX3" fmla="*/ 4119716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4119716" y="0"/>
                </a:moveTo>
                <a:lnTo>
                  <a:pt x="0" y="0"/>
                </a:lnTo>
                <a:lnTo>
                  <a:pt x="0" y="6858000"/>
                </a:lnTo>
                <a:lnTo>
                  <a:pt x="4119716" y="6858000"/>
                </a:lnTo>
                <a:close/>
              </a:path>
            </a:pathLst>
          </a:cu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157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9" r="21406" b="12352"/>
          <a:stretch>
            <a:fillRect/>
          </a:stretch>
        </p:blipFill>
        <p:spPr>
          <a:xfrm flipH="1">
            <a:off x="0" y="0"/>
            <a:ext cx="4119716" cy="6858000"/>
          </a:xfrm>
          <a:custGeom>
            <a:avLst/>
            <a:gdLst>
              <a:gd name="connsiteX0" fmla="*/ 0 w 4119716"/>
              <a:gd name="connsiteY0" fmla="*/ 0 h 6858000"/>
              <a:gd name="connsiteX1" fmla="*/ 4119716 w 4119716"/>
              <a:gd name="connsiteY1" fmla="*/ 0 h 6858000"/>
              <a:gd name="connsiteX2" fmla="*/ 4119716 w 4119716"/>
              <a:gd name="connsiteY2" fmla="*/ 6858000 h 6858000"/>
              <a:gd name="connsiteX3" fmla="*/ 0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0" y="0"/>
                </a:moveTo>
                <a:lnTo>
                  <a:pt x="4119716" y="0"/>
                </a:lnTo>
                <a:lnTo>
                  <a:pt x="41197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 userDrawn="1"/>
        </p:nvSpPr>
        <p:spPr>
          <a:xfrm>
            <a:off x="1795522" y="648183"/>
            <a:ext cx="9096255" cy="504656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 userDrawn="1"/>
        </p:nvSpPr>
        <p:spPr>
          <a:xfrm>
            <a:off x="1527858" y="856527"/>
            <a:ext cx="9126522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749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動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9" r="21406" b="12352"/>
          <a:stretch>
            <a:fillRect/>
          </a:stretch>
        </p:blipFill>
        <p:spPr>
          <a:xfrm flipH="1">
            <a:off x="0" y="0"/>
            <a:ext cx="4119716" cy="6858000"/>
          </a:xfrm>
          <a:custGeom>
            <a:avLst/>
            <a:gdLst>
              <a:gd name="connsiteX0" fmla="*/ 0 w 4119716"/>
              <a:gd name="connsiteY0" fmla="*/ 0 h 6858000"/>
              <a:gd name="connsiteX1" fmla="*/ 4119716 w 4119716"/>
              <a:gd name="connsiteY1" fmla="*/ 0 h 6858000"/>
              <a:gd name="connsiteX2" fmla="*/ 4119716 w 4119716"/>
              <a:gd name="connsiteY2" fmla="*/ 6858000 h 6858000"/>
              <a:gd name="connsiteX3" fmla="*/ 0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0" y="0"/>
                </a:moveTo>
                <a:lnTo>
                  <a:pt x="4119716" y="0"/>
                </a:lnTo>
                <a:lnTo>
                  <a:pt x="41197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 userDrawn="1"/>
        </p:nvSpPr>
        <p:spPr>
          <a:xfrm>
            <a:off x="1795522" y="648183"/>
            <a:ext cx="9096255" cy="504656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 userDrawn="1"/>
        </p:nvSpPr>
        <p:spPr>
          <a:xfrm>
            <a:off x="1527858" y="856527"/>
            <a:ext cx="9126522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523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9" r="21406" b="12352"/>
          <a:stretch>
            <a:fillRect/>
          </a:stretch>
        </p:blipFill>
        <p:spPr>
          <a:xfrm flipH="1">
            <a:off x="-3043265" y="0"/>
            <a:ext cx="4119716" cy="6858000"/>
          </a:xfrm>
          <a:custGeom>
            <a:avLst/>
            <a:gdLst>
              <a:gd name="connsiteX0" fmla="*/ 0 w 4119716"/>
              <a:gd name="connsiteY0" fmla="*/ 0 h 6858000"/>
              <a:gd name="connsiteX1" fmla="*/ 4119716 w 4119716"/>
              <a:gd name="connsiteY1" fmla="*/ 0 h 6858000"/>
              <a:gd name="connsiteX2" fmla="*/ 4119716 w 4119716"/>
              <a:gd name="connsiteY2" fmla="*/ 6858000 h 6858000"/>
              <a:gd name="connsiteX3" fmla="*/ 0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0" y="0"/>
                </a:moveTo>
                <a:lnTo>
                  <a:pt x="4119716" y="0"/>
                </a:lnTo>
                <a:lnTo>
                  <a:pt x="41197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7729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6" r="25777"/>
          <a:stretch/>
        </p:blipFill>
        <p:spPr>
          <a:xfrm>
            <a:off x="0" y="-439519"/>
            <a:ext cx="12192000" cy="7297519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 userDrawn="1"/>
        </p:nvSpPr>
        <p:spPr>
          <a:xfrm>
            <a:off x="2022678" y="1180618"/>
            <a:ext cx="7931550" cy="397011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 userDrawn="1"/>
        </p:nvSpPr>
        <p:spPr>
          <a:xfrm>
            <a:off x="2270293" y="1400537"/>
            <a:ext cx="7436320" cy="3530278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 userDrawn="1"/>
        </p:nvSpPr>
        <p:spPr>
          <a:xfrm>
            <a:off x="4820857" y="1549513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  <a:endParaRPr lang="zh-TW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 userDrawn="1"/>
        </p:nvSpPr>
        <p:spPr>
          <a:xfrm>
            <a:off x="4175568" y="2442911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 userDrawn="1"/>
        </p:nvSpPr>
        <p:spPr>
          <a:xfrm>
            <a:off x="3366787" y="3264301"/>
            <a:ext cx="52346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吳宇晞、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晴、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 userDrawn="1"/>
        </p:nvSpPr>
        <p:spPr>
          <a:xfrm>
            <a:off x="3366787" y="4433852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教授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68597" y="1609022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14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982D-CABE-4E3F-8798-E0F7E4CCD1D1}" type="datetimeFigureOut">
              <a:rPr lang="zh-TW" altLang="en-US" smtClean="0"/>
              <a:t>2023/5/13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078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982D-CABE-4E3F-8798-E0F7E4CCD1D1}" type="datetimeFigureOut">
              <a:rPr lang="zh-TW" altLang="en-US" smtClean="0"/>
              <a:t>2023/5/13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6217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982D-CABE-4E3F-8798-E0F7E4CCD1D1}" type="datetimeFigureOut">
              <a:rPr lang="zh-TW" altLang="en-US" smtClean="0"/>
              <a:t>2023/5/13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8155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A982D-CABE-4E3F-8798-E0F7E4CCD1D1}" type="datetimeFigureOut">
              <a:rPr lang="zh-TW" altLang="en-US" smtClean="0"/>
              <a:t>2023/5/13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E361D-9413-4254-AA94-27C90436F9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4803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0" r:id="rId3"/>
    <p:sldLayoutId id="2147483652" r:id="rId4"/>
    <p:sldLayoutId id="2147483660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microsoft.com/office/2007/relationships/hdphoto" Target="../media/hdphoto5.wdp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4.wdp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microsoft.com/office/2007/relationships/hdphoto" Target="../media/hdphoto6.wdp"/><Relationship Id="rId4" Type="http://schemas.openxmlformats.org/officeDocument/2006/relationships/image" Target="../media/image17.png"/><Relationship Id="rId9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24"/>
          <a:stretch/>
        </p:blipFill>
        <p:spPr>
          <a:xfrm>
            <a:off x="0" y="0"/>
            <a:ext cx="12192000" cy="750602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1261641" y="856527"/>
            <a:ext cx="4375230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1496029" y="1053297"/>
            <a:ext cx="3906455" cy="4629873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286001" y="1307121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  <a:endParaRPr lang="zh-TW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640712" y="2200519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22678" y="3129295"/>
            <a:ext cx="3235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022678" y="5215076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教授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933" y="1395546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5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線接點 14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590310" y="1247722"/>
            <a:ext cx="2720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可行性分析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技術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90311" y="1709387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市場分析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4" name="群組 23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25" name="文字方塊 24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  <a:endParaRPr lang="zh-TW" altLang="en-US" sz="4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464" y="193476"/>
            <a:ext cx="4307938" cy="648314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7" name="矩形 26"/>
          <p:cNvSpPr/>
          <p:nvPr/>
        </p:nvSpPr>
        <p:spPr>
          <a:xfrm>
            <a:off x="4882706" y="193476"/>
            <a:ext cx="4006651" cy="25265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4882706" y="2742057"/>
            <a:ext cx="4168696" cy="39345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754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90310" y="1247722"/>
            <a:ext cx="1585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可行性分析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  <a:endParaRPr lang="zh-TW" altLang="en-US" sz="4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4" name="文字方塊 13"/>
          <p:cNvSpPr txBox="1"/>
          <p:nvPr/>
        </p:nvSpPr>
        <p:spPr>
          <a:xfrm>
            <a:off x="590311" y="1647832"/>
            <a:ext cx="198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市場分析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669" y="590304"/>
            <a:ext cx="5448772" cy="567739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2511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75168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３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３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3" name="圖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系統規格</a:t>
              </a:r>
              <a:endParaRPr lang="zh-TW" altLang="en-US" sz="10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</a:t>
              </a:r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格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15592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群組 43"/>
          <p:cNvGrpSpPr/>
          <p:nvPr/>
        </p:nvGrpSpPr>
        <p:grpSpPr>
          <a:xfrm>
            <a:off x="4686500" y="3904623"/>
            <a:ext cx="5744231" cy="1218542"/>
            <a:chOff x="4686500" y="3904623"/>
            <a:chExt cx="5744231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系統架構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52677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系統軟</a:t>
              </a:r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硬</a:t>
              </a:r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體需求與技術平</a:t>
              </a:r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使用標準與工具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942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75168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３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３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3" name="圖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系統規格</a:t>
              </a:r>
              <a:endParaRPr lang="zh-TW" altLang="en-US" sz="10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</a:t>
              </a:r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格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15592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群組 43"/>
          <p:cNvGrpSpPr/>
          <p:nvPr/>
        </p:nvGrpSpPr>
        <p:grpSpPr>
          <a:xfrm>
            <a:off x="4686500" y="3904623"/>
            <a:ext cx="5744231" cy="1218542"/>
            <a:chOff x="4686500" y="3904623"/>
            <a:chExt cx="5744231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系統架構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52677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系統軟</a:t>
              </a:r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硬</a:t>
              </a:r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體需求與技術平</a:t>
              </a:r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使用標準與工具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14" name="直線接點 13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590310" y="1247722"/>
            <a:ext cx="1721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90311" y="1679149"/>
            <a:ext cx="2118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系統軟硬體需求與技術平台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90310" y="2403708"/>
            <a:ext cx="201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使用標準與工具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476" y="1296671"/>
            <a:ext cx="8929282" cy="397904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346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-0.14336 -0.00162 C -0.17383 -0.00093 -0.21654 -0.0169 -0.25781 -0.04398 C -0.30586 -0.075 -0.3418 -0.10926 -0.36497 -0.14421 L -0.47539 -0.3088 " pathEditMode="relative" rAng="6600000" ptsTypes="AAAAA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0" y="-1002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群組 6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</a:t>
              </a:r>
              <a:r>
                <a:rPr lang="zh-TW" altLang="en-US" sz="4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格</a:t>
              </a:r>
              <a:endParaRPr lang="en-US" altLang="zh-TW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系統規格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590310" y="1247722"/>
            <a:ext cx="1721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系統架構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590311" y="1601571"/>
            <a:ext cx="21181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系統軟硬體需求與技術平台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590310" y="2403708"/>
            <a:ext cx="201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使用標準與工具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742" y="1052403"/>
            <a:ext cx="8203506" cy="479720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1851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群組 6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</a:t>
              </a:r>
              <a:r>
                <a:rPr lang="zh-TW" altLang="en-US" sz="4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格</a:t>
              </a:r>
              <a:endParaRPr lang="en-US" altLang="zh-TW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系統規格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590310" y="1247722"/>
            <a:ext cx="1721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系統架構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590311" y="1601571"/>
            <a:ext cx="2118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系統軟硬體需求與技術平台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590310" y="2309457"/>
            <a:ext cx="2338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使用</a:t>
            </a:r>
            <a:r>
              <a:rPr lang="zh-TW" altLang="en-US" dirty="0" smtClean="0"/>
              <a:t>標準與工具</a:t>
            </a:r>
            <a:endParaRPr lang="en-US" altLang="zh-TW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395" y="1094841"/>
            <a:ext cx="8534553" cy="471233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521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98318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４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４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4591237" y="1205035"/>
            <a:ext cx="5751104" cy="2397511"/>
            <a:chOff x="4591237" y="1740498"/>
            <a:chExt cx="5751104" cy="2397511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  <a:endParaRPr lang="zh-TW" altLang="en-US" sz="7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  <a:endParaRPr lang="zh-TW" alt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150733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群組 71"/>
          <p:cNvGrpSpPr/>
          <p:nvPr/>
        </p:nvGrpSpPr>
        <p:grpSpPr>
          <a:xfrm>
            <a:off x="4686500" y="3904623"/>
            <a:ext cx="4571800" cy="1218542"/>
            <a:chOff x="4686500" y="3904623"/>
            <a:chExt cx="4571800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4571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專案時程：甘特圖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3428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專案組織與分工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71" name="圖片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6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4591237" y="1205035"/>
            <a:ext cx="5751104" cy="2397511"/>
            <a:chOff x="4591237" y="1740498"/>
            <a:chExt cx="5751104" cy="2397511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  <a:endParaRPr lang="zh-TW" altLang="en-US" sz="7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</a:t>
              </a:r>
              <a:endParaRPr lang="en-US" altLang="zh-TW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組織分工</a:t>
              </a:r>
              <a:endParaRPr lang="zh-TW" alt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13" name="直線接點 12"/>
          <p:cNvCxnSpPr/>
          <p:nvPr/>
        </p:nvCxnSpPr>
        <p:spPr>
          <a:xfrm>
            <a:off x="590311" y="1113989"/>
            <a:ext cx="2048717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590310" y="1247722"/>
            <a:ext cx="2858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專案時程：甘特圖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90311" y="1679149"/>
            <a:ext cx="2268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專案組織與分工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009" y="323581"/>
            <a:ext cx="6187976" cy="621083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345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44444E-6 L -0.14193 0.00834 C -0.17318 0.01042 -0.21615 -0.00231 -0.25807 -0.02685 C -0.30651 -0.05486 -0.34245 -0.08726 -0.36732 -0.12013 L -0.48073 -0.278 " pathEditMode="relative" rAng="6480000" ptsTypes="AAA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39" y="-838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線接點 12"/>
          <p:cNvCxnSpPr/>
          <p:nvPr/>
        </p:nvCxnSpPr>
        <p:spPr>
          <a:xfrm>
            <a:off x="590311" y="1113989"/>
            <a:ext cx="2048717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590310" y="1247722"/>
            <a:ext cx="2858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專案時程：甘特圖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590311" y="1647832"/>
            <a:ext cx="2569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專案組織與分工</a:t>
            </a:r>
          </a:p>
        </p:txBody>
      </p:sp>
      <p:grpSp>
        <p:nvGrpSpPr>
          <p:cNvPr id="8" name="群組 7"/>
          <p:cNvGrpSpPr/>
          <p:nvPr/>
        </p:nvGrpSpPr>
        <p:grpSpPr>
          <a:xfrm>
            <a:off x="481744" y="92373"/>
            <a:ext cx="2279204" cy="1011456"/>
            <a:chOff x="4591827" y="1796958"/>
            <a:chExt cx="5750514" cy="1011456"/>
          </a:xfrm>
        </p:grpSpPr>
        <p:sp>
          <p:nvSpPr>
            <p:cNvPr id="9" name="文字方塊 8"/>
            <p:cNvSpPr txBox="1"/>
            <p:nvPr/>
          </p:nvSpPr>
          <p:spPr>
            <a:xfrm>
              <a:off x="4669152" y="1829685"/>
              <a:ext cx="5673189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8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專案時程與組織分工</a:t>
              </a:r>
              <a:endParaRPr lang="en-US" altLang="zh-TW" sz="288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591827" y="1796958"/>
              <a:ext cx="5673188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80" b="1" dirty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專案時程與組織分工</a:t>
              </a: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" t="4972" r="1045" b="3344"/>
          <a:stretch/>
        </p:blipFill>
        <p:spPr>
          <a:xfrm>
            <a:off x="2997328" y="2443284"/>
            <a:ext cx="8503145" cy="228145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1" name="矩形 10"/>
          <p:cNvSpPr/>
          <p:nvPr/>
        </p:nvSpPr>
        <p:spPr>
          <a:xfrm>
            <a:off x="5127967" y="1781564"/>
            <a:ext cx="42418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Mar 12, 2023 – May 10, 2023</a:t>
            </a:r>
            <a:endParaRPr lang="en-US" altLang="zh-TW" sz="2400" b="1" i="0" dirty="0">
              <a:solidFill>
                <a:srgbClr val="1F232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" t="990" r="1043" b="543"/>
          <a:stretch/>
        </p:blipFill>
        <p:spPr>
          <a:xfrm>
            <a:off x="3556000" y="166456"/>
            <a:ext cx="6858000" cy="64008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9143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17296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５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５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7" name="圖片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</a:t>
              </a:r>
              <a:r>
                <a:rPr lang="zh-TW" altLang="en-US" sz="10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</a:t>
              </a:r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15592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群組 47"/>
          <p:cNvGrpSpPr/>
          <p:nvPr/>
        </p:nvGrpSpPr>
        <p:grpSpPr>
          <a:xfrm>
            <a:off x="4686499" y="3754750"/>
            <a:ext cx="5976158" cy="1852309"/>
            <a:chOff x="4686499" y="3754750"/>
            <a:chExt cx="5976158" cy="1852309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754750"/>
              <a:ext cx="25829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使用個案圖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499" y="4388517"/>
              <a:ext cx="27118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使用個案描述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234419" y="3754750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分析類別圖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234419" y="4388517"/>
              <a:ext cx="22587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分析物件圖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4686499" y="5022284"/>
              <a:ext cx="27118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970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1" r="10000" b="14103"/>
          <a:stretch/>
        </p:blipFill>
        <p:spPr>
          <a:xfrm flipH="1">
            <a:off x="-23151" y="0"/>
            <a:ext cx="4146138" cy="6858000"/>
          </a:xfrm>
          <a:custGeom>
            <a:avLst/>
            <a:gdLst>
              <a:gd name="connsiteX0" fmla="*/ 4119716 w 4119716"/>
              <a:gd name="connsiteY0" fmla="*/ 0 h 6858000"/>
              <a:gd name="connsiteX1" fmla="*/ 0 w 4119716"/>
              <a:gd name="connsiteY1" fmla="*/ 0 h 6858000"/>
              <a:gd name="connsiteX2" fmla="*/ 0 w 4119716"/>
              <a:gd name="connsiteY2" fmla="*/ 6858000 h 6858000"/>
              <a:gd name="connsiteX3" fmla="*/ 4119716 w 41197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716" h="6858000">
                <a:moveTo>
                  <a:pt x="4119716" y="0"/>
                </a:moveTo>
                <a:lnTo>
                  <a:pt x="0" y="0"/>
                </a:lnTo>
                <a:lnTo>
                  <a:pt x="0" y="6858000"/>
                </a:lnTo>
                <a:lnTo>
                  <a:pt x="4119716" y="6858000"/>
                </a:lnTo>
                <a:close/>
              </a:path>
            </a:pathLst>
          </a:custGeom>
        </p:spPr>
      </p:pic>
      <p:sp>
        <p:nvSpPr>
          <p:cNvPr id="18" name="矩形 17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FFF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群組 19"/>
          <p:cNvGrpSpPr/>
          <p:nvPr/>
        </p:nvGrpSpPr>
        <p:grpSpPr>
          <a:xfrm>
            <a:off x="1099594" y="412593"/>
            <a:ext cx="4282633" cy="1639105"/>
            <a:chOff x="1585732" y="763928"/>
            <a:chExt cx="3854366" cy="1639105"/>
          </a:xfrm>
        </p:grpSpPr>
        <p:sp>
          <p:nvSpPr>
            <p:cNvPr id="27" name="文字方塊 26"/>
            <p:cNvSpPr txBox="1"/>
            <p:nvPr/>
          </p:nvSpPr>
          <p:spPr>
            <a:xfrm>
              <a:off x="1643603" y="833373"/>
              <a:ext cx="379649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96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　錄</a:t>
              </a:r>
              <a:endParaRPr lang="zh-TW" altLang="en-US" sz="9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1585732" y="763928"/>
              <a:ext cx="379649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9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　錄</a:t>
              </a:r>
              <a:endParaRPr lang="zh-TW" altLang="en-US" sz="9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1585732" y="2135323"/>
            <a:ext cx="3842794" cy="1085111"/>
            <a:chOff x="1585732" y="2490214"/>
            <a:chExt cx="3842794" cy="1085111"/>
          </a:xfrm>
        </p:grpSpPr>
        <p:sp>
          <p:nvSpPr>
            <p:cNvPr id="30" name="文字方塊 29"/>
            <p:cNvSpPr txBox="1"/>
            <p:nvPr/>
          </p:nvSpPr>
          <p:spPr>
            <a:xfrm>
              <a:off x="1632031" y="2559662"/>
              <a:ext cx="37964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Content</a:t>
              </a:r>
              <a:endParaRPr lang="zh-TW" altLang="en-US" sz="6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1585732" y="2490214"/>
              <a:ext cx="37964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Content</a:t>
              </a:r>
              <a:endParaRPr lang="zh-TW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</p:grpSp>
      <p:sp>
        <p:nvSpPr>
          <p:cNvPr id="32" name="文字方塊 31"/>
          <p:cNvSpPr txBox="1"/>
          <p:nvPr/>
        </p:nvSpPr>
        <p:spPr>
          <a:xfrm>
            <a:off x="5849714" y="351985"/>
            <a:ext cx="2326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前言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5849714" y="1427299"/>
            <a:ext cx="379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營運計畫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5849714" y="2502613"/>
            <a:ext cx="379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系統規格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849713" y="3577927"/>
            <a:ext cx="62908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專案時程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組織分工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5849714" y="4653241"/>
            <a:ext cx="379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需求模型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5849714" y="5728553"/>
            <a:ext cx="379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設計模型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3840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9" grpId="0"/>
      <p:bldP spid="40" grpId="0"/>
      <p:bldP spid="41" grpId="0"/>
      <p:bldP spid="4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</a:t>
              </a:r>
              <a:r>
                <a:rPr lang="zh-TW" altLang="en-US" sz="10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</a:t>
              </a:r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</a:p>
          </p:txBody>
        </p:sp>
      </p:grpSp>
      <p:cxnSp>
        <p:nvCxnSpPr>
          <p:cNvPr id="16" name="直線接點 15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590310" y="1247722"/>
            <a:ext cx="1721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使用個案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590311" y="1679149"/>
            <a:ext cx="2118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使用個案描述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90310" y="2018299"/>
            <a:ext cx="201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分析類別圖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文字方塊 20"/>
          <p:cNvSpPr txBox="1"/>
          <p:nvPr/>
        </p:nvSpPr>
        <p:spPr>
          <a:xfrm>
            <a:off x="590310" y="2357449"/>
            <a:ext cx="201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分析物件圖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578" y="508898"/>
            <a:ext cx="6061181" cy="593672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0715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-0.14336 -0.00162 C -0.17383 -0.00093 -0.21654 -0.0169 -0.25781 -0.04398 C -0.30586 -0.075 -0.3418 -0.10926 -0.36497 -0.14421 L -0.47539 -0.3088 " pathEditMode="relative" rAng="6600000" ptsTypes="AAA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0" y="-100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線接點 15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590310" y="1247722"/>
            <a:ext cx="1721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使用個案圖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590311" y="1602233"/>
            <a:ext cx="2118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使用個案描述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590310" y="2018299"/>
            <a:ext cx="201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分析類別圖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90310" y="2357449"/>
            <a:ext cx="201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分析物件圖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12" name="文字方塊 11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  <a:endParaRPr lang="en-US" altLang="zh-TW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270" y="288756"/>
            <a:ext cx="5077525" cy="628048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687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線接點 15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590310" y="1247722"/>
            <a:ext cx="1721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使用個案圖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590311" y="1602233"/>
            <a:ext cx="2118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使用個案描述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590310" y="1962526"/>
            <a:ext cx="2013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分析類別圖</a:t>
            </a:r>
            <a:endParaRPr lang="en-US" altLang="zh-TW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590310" y="2357449"/>
            <a:ext cx="201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分析物件圖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12" name="文字方塊 11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  <a:endParaRPr lang="en-US" altLang="zh-TW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877" y="136982"/>
            <a:ext cx="6134988" cy="661285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4" name="矩形 13"/>
          <p:cNvSpPr/>
          <p:nvPr/>
        </p:nvSpPr>
        <p:spPr>
          <a:xfrm>
            <a:off x="3915062" y="2286000"/>
            <a:ext cx="3329018" cy="3154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6018835" y="2181781"/>
            <a:ext cx="1400538" cy="15221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7789761" y="179364"/>
            <a:ext cx="1968103" cy="20139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3599723" y="2294614"/>
            <a:ext cx="1400538" cy="28213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7974955" y="5573164"/>
            <a:ext cx="1551009" cy="9781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425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20" grpId="0" animBg="1"/>
      <p:bldP spid="23" grpId="0" animBg="1"/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線接點 15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590310" y="1247722"/>
            <a:ext cx="1721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使用個案圖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590311" y="1602233"/>
            <a:ext cx="2118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使用個案描述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590310" y="1977766"/>
            <a:ext cx="201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分析類別圖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90310" y="2316916"/>
            <a:ext cx="2013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分析物件圖</a:t>
            </a:r>
            <a:endParaRPr lang="en-US" altLang="zh-TW" dirty="0"/>
          </a:p>
        </p:txBody>
      </p:sp>
      <p:grpSp>
        <p:nvGrpSpPr>
          <p:cNvPr id="11" name="群組 10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12" name="文字方塊 11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  <a:endParaRPr lang="en-US" altLang="zh-TW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需求模型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372" y="499843"/>
            <a:ext cx="8021256" cy="574324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616" y="1030571"/>
            <a:ext cx="8631801" cy="481464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698" y="4000625"/>
            <a:ext cx="2629887" cy="2477786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754" y="4537951"/>
            <a:ext cx="2140728" cy="230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81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40444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６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６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286341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群組 45"/>
          <p:cNvGrpSpPr/>
          <p:nvPr/>
        </p:nvGrpSpPr>
        <p:grpSpPr>
          <a:xfrm>
            <a:off x="4803494" y="3904623"/>
            <a:ext cx="2462445" cy="1218542"/>
            <a:chOff x="4803494" y="3904623"/>
            <a:chExt cx="2462445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803495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循序圖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803494" y="4538390"/>
              <a:ext cx="24624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設計類別圖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5" name="圖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33151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設計模型</a:t>
              </a:r>
              <a:endParaRPr lang="zh-TW" altLang="en-US" sz="10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</a:t>
              </a:r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82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4591237" y="1833151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設計模型</a:t>
              </a:r>
              <a:endParaRPr lang="zh-TW" altLang="en-US" sz="10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</a:t>
              </a:r>
              <a:r>
                <a:rPr lang="zh-TW" altLang="en-US" sz="10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</a:p>
          </p:txBody>
        </p:sp>
      </p:grp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4" name="直線接點 13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590310" y="1247722"/>
            <a:ext cx="1721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循序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590311" y="1709387"/>
            <a:ext cx="2118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設計類別圖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86080"/>
            <a:ext cx="8426137" cy="582342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9061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-0.14336 -0.00162 C -0.17383 -0.00093 -0.21654 -0.0169 -0.25781 -0.04398 C -0.30586 -0.075 -0.3418 -0.10926 -0.36497 -0.14421 L -0.47539 -0.3088 " pathEditMode="relative" rAng="6600000" ptsTypes="AAA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0" y="-100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線接點 13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590310" y="1247722"/>
            <a:ext cx="1721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循序圖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590311" y="1647832"/>
            <a:ext cx="2118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設計類別圖</a:t>
            </a:r>
          </a:p>
        </p:txBody>
      </p:sp>
      <p:grpSp>
        <p:nvGrpSpPr>
          <p:cNvPr id="9" name="群組 8"/>
          <p:cNvGrpSpPr/>
          <p:nvPr/>
        </p:nvGrpSpPr>
        <p:grpSpPr>
          <a:xfrm>
            <a:off x="364904" y="344517"/>
            <a:ext cx="2717613" cy="740613"/>
            <a:chOff x="4604644" y="1796958"/>
            <a:chExt cx="5737697" cy="740613"/>
          </a:xfrm>
        </p:grpSpPr>
        <p:sp>
          <p:nvSpPr>
            <p:cNvPr id="10" name="文字方塊 9"/>
            <p:cNvSpPr txBox="1"/>
            <p:nvPr/>
          </p:nvSpPr>
          <p:spPr>
            <a:xfrm>
              <a:off x="4669153" y="1829685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</a:t>
              </a:r>
              <a:r>
                <a:rPr lang="zh-TW" altLang="en-US" sz="4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</a:t>
              </a:r>
              <a:r>
                <a:rPr lang="zh-TW" altLang="en-US" sz="4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  <a:endParaRPr lang="en-US" altLang="zh-TW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4604644" y="1796958"/>
              <a:ext cx="56731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設計模型</a:t>
              </a:r>
              <a:endParaRPr lang="zh-TW" altLang="en-US" sz="40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756" y="134176"/>
            <a:ext cx="6914616" cy="648075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7" name="矩形 16"/>
          <p:cNvSpPr/>
          <p:nvPr/>
        </p:nvSpPr>
        <p:spPr>
          <a:xfrm>
            <a:off x="5838092" y="2244373"/>
            <a:ext cx="4019341" cy="18352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7857812" y="2258012"/>
            <a:ext cx="1999622" cy="18352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3198756" y="2258012"/>
            <a:ext cx="1999622" cy="28365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4838282" y="2230733"/>
            <a:ext cx="2667837" cy="32958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3244796" y="2258012"/>
            <a:ext cx="3748857" cy="32958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" name="直線接點 3"/>
          <p:cNvCxnSpPr/>
          <p:nvPr/>
        </p:nvCxnSpPr>
        <p:spPr>
          <a:xfrm>
            <a:off x="3931920" y="6522720"/>
            <a:ext cx="56692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3931920" y="4907280"/>
            <a:ext cx="0" cy="16154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9601200" y="3911600"/>
            <a:ext cx="0" cy="26212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6513074" y="3495169"/>
            <a:ext cx="0" cy="10999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>
            <a:off x="7355840" y="3098800"/>
            <a:ext cx="8432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>
            <a:off x="4826000" y="3129280"/>
            <a:ext cx="7518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5577840" y="3129280"/>
            <a:ext cx="0" cy="14658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53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"/>
                            </p:stCondLst>
                            <p:childTnLst>
                              <p:par>
                                <p:cTn id="5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"/>
                            </p:stCondLst>
                            <p:childTnLst>
                              <p:par>
                                <p:cTn id="6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703354" y="412593"/>
            <a:ext cx="4750119" cy="1269774"/>
            <a:chOff x="1585732" y="763928"/>
            <a:chExt cx="3854366" cy="1269774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37964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參考資料</a:t>
              </a:r>
              <a:endParaRPr lang="zh-TW" altLang="en-US" sz="7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37964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參考資</a:t>
              </a:r>
              <a:r>
                <a:rPr lang="zh-TW" altLang="en-US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料</a:t>
              </a: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893752" y="1698402"/>
            <a:ext cx="3842794" cy="838889"/>
            <a:chOff x="1585732" y="2490214"/>
            <a:chExt cx="3842794" cy="838889"/>
          </a:xfrm>
        </p:grpSpPr>
        <p:sp>
          <p:nvSpPr>
            <p:cNvPr id="6" name="文字方塊 5"/>
            <p:cNvSpPr txBox="1"/>
            <p:nvPr/>
          </p:nvSpPr>
          <p:spPr>
            <a:xfrm>
              <a:off x="1632031" y="2559662"/>
              <a:ext cx="37964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4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References</a:t>
              </a:r>
              <a:endParaRPr lang="zh-TW" altLang="en-US" sz="44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585732" y="2490214"/>
              <a:ext cx="37964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References</a:t>
              </a:r>
              <a:endParaRPr lang="zh-TW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</p:grp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矩形 8"/>
          <p:cNvSpPr/>
          <p:nvPr/>
        </p:nvSpPr>
        <p:spPr>
          <a:xfrm>
            <a:off x="4745670" y="216155"/>
            <a:ext cx="71783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TW" altLang="en-US" dirty="0">
              <a:solidFill>
                <a:srgbClr val="0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Souffriau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W.,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Vansteenwegen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P.,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Vanden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Berghe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G., &amp; Van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Oudheusden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D. 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2013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The </a:t>
            </a:r>
            <a:r>
              <a:rPr lang="en-US" altLang="zh-TW" sz="2000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multiconstraint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team orienteering problem with multiple time windows. 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Transportation Science, 47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53-63. </a:t>
            </a:r>
          </a:p>
        </p:txBody>
      </p:sp>
      <p:sp>
        <p:nvSpPr>
          <p:cNvPr id="10" name="矩形 9"/>
          <p:cNvSpPr/>
          <p:nvPr/>
        </p:nvSpPr>
        <p:spPr>
          <a:xfrm>
            <a:off x="4745670" y="158937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TW" altLang="en-US" dirty="0">
              <a:solidFill>
                <a:srgbClr val="0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Hyde, K. F., &amp; Lawson, R.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2003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The nature of independent travel.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Journal of travel research, 42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13-23. </a:t>
            </a:r>
          </a:p>
        </p:txBody>
      </p:sp>
      <p:sp>
        <p:nvSpPr>
          <p:cNvPr id="11" name="矩形 10"/>
          <p:cNvSpPr/>
          <p:nvPr/>
        </p:nvSpPr>
        <p:spPr>
          <a:xfrm>
            <a:off x="4745670" y="259326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TW" altLang="en-US" dirty="0">
              <a:solidFill>
                <a:srgbClr val="0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Deshpande, M.,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Karypis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G.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2004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Item-based top-n recommendation algorithms.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ACM Transactions on Information Systems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TOIS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22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143-177. </a:t>
            </a:r>
          </a:p>
        </p:txBody>
      </p:sp>
      <p:sp>
        <p:nvSpPr>
          <p:cNvPr id="12" name="矩形 11"/>
          <p:cNvSpPr/>
          <p:nvPr/>
        </p:nvSpPr>
        <p:spPr>
          <a:xfrm>
            <a:off x="4745670" y="3597156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TW" altLang="en-US" dirty="0">
              <a:solidFill>
                <a:srgbClr val="0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Wendt, C., Werner, D., Adam, M.,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Benlian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A.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2022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Influencing crowding at locations with decision support systems: The role of information timeliness and location recommendations.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Decision Support Systems, 160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113817. </a:t>
            </a:r>
          </a:p>
        </p:txBody>
      </p:sp>
      <p:sp>
        <p:nvSpPr>
          <p:cNvPr id="13" name="矩形 12"/>
          <p:cNvSpPr/>
          <p:nvPr/>
        </p:nvSpPr>
        <p:spPr>
          <a:xfrm>
            <a:off x="4745670" y="515504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TW" altLang="en-US" dirty="0">
              <a:solidFill>
                <a:srgbClr val="0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Kotiloglu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S.,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Lappas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T.,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Pelechrinis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K., &amp;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Repoussis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P. P.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2017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 Personalized multi-period tour recommendations.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Tourism Management, 62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76-88. </a:t>
            </a:r>
          </a:p>
        </p:txBody>
      </p:sp>
    </p:spTree>
    <p:extLst>
      <p:ext uri="{BB962C8B-B14F-4D97-AF65-F5344CB8AC3E}">
        <p14:creationId xmlns:p14="http://schemas.microsoft.com/office/powerpoint/2010/main" val="97732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24"/>
          <a:stretch/>
        </p:blipFill>
        <p:spPr>
          <a:xfrm>
            <a:off x="0" y="0"/>
            <a:ext cx="12192000" cy="750602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1261641" y="856527"/>
            <a:ext cx="4375230" cy="502341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1496029" y="1053297"/>
            <a:ext cx="3906455" cy="4629873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286001" y="1307121"/>
            <a:ext cx="23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趣放假</a:t>
            </a:r>
            <a:endParaRPr lang="zh-TW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640712" y="2200519"/>
            <a:ext cx="361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Trip Fun Chill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22678" y="3129295"/>
            <a:ext cx="3235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10946009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陳品茹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10946003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吳宇晞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10946010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劉姿妘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10946013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　晴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10946029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李嘉羚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022678" y="5089122"/>
            <a:ext cx="32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指導老師：李文毅　教授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7334865" y="5519883"/>
            <a:ext cx="4139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～報告結束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謝謝大家～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4002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  <p:bldP spid="10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487685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4591237" y="1730628"/>
            <a:ext cx="5751104" cy="1951235"/>
            <a:chOff x="4591237" y="1740498"/>
            <a:chExt cx="5751104" cy="1951235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115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150733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群組 45"/>
          <p:cNvGrpSpPr/>
          <p:nvPr/>
        </p:nvGrpSpPr>
        <p:grpSpPr>
          <a:xfrm>
            <a:off x="4686500" y="3904623"/>
            <a:ext cx="5744231" cy="1218542"/>
            <a:chOff x="4686500" y="3904623"/>
            <a:chExt cx="5744231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500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背景介紹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研究動機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系統目的與目標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002493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預期成果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5" name="圖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5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2487685" y="1563527"/>
            <a:ext cx="1411389" cy="2285436"/>
            <a:chOff x="1585732" y="763928"/>
            <a:chExt cx="957733" cy="2285436"/>
          </a:xfrm>
        </p:grpSpPr>
        <p:sp>
          <p:nvSpPr>
            <p:cNvPr id="8" name="文字方塊 7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4591237" y="1730628"/>
            <a:ext cx="5751104" cy="1951235"/>
            <a:chOff x="4591237" y="1740498"/>
            <a:chExt cx="5751104" cy="1951235"/>
          </a:xfrm>
        </p:grpSpPr>
        <p:sp>
          <p:nvSpPr>
            <p:cNvPr id="11" name="文字方塊 10"/>
            <p:cNvSpPr txBox="1"/>
            <p:nvPr/>
          </p:nvSpPr>
          <p:spPr>
            <a:xfrm>
              <a:off x="4669152" y="1829685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115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4591237" y="1740498"/>
              <a:ext cx="56731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13" name="直線接點 12"/>
          <p:cNvCxnSpPr/>
          <p:nvPr/>
        </p:nvCxnSpPr>
        <p:spPr>
          <a:xfrm>
            <a:off x="4803495" y="3602546"/>
            <a:ext cx="5150733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/>
          <p:cNvGrpSpPr/>
          <p:nvPr/>
        </p:nvGrpSpPr>
        <p:grpSpPr>
          <a:xfrm>
            <a:off x="4686500" y="3904623"/>
            <a:ext cx="5744231" cy="1218542"/>
            <a:chOff x="4686500" y="3904623"/>
            <a:chExt cx="5744231" cy="1218542"/>
          </a:xfrm>
        </p:grpSpPr>
        <p:sp>
          <p:nvSpPr>
            <p:cNvPr id="15" name="文字方塊 14"/>
            <p:cNvSpPr txBox="1"/>
            <p:nvPr/>
          </p:nvSpPr>
          <p:spPr>
            <a:xfrm>
              <a:off x="4686500" y="3904623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背景介紹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4686500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研究動機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系統目的與目標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002493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預期成果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9" name="圖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cxnSp>
        <p:nvCxnSpPr>
          <p:cNvPr id="20" name="直線接點 19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90310" y="1247722"/>
            <a:ext cx="1585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90311" y="1679149"/>
            <a:ext cx="1330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590311" y="2110576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系統目的與目標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90311" y="2542002"/>
            <a:ext cx="1205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預期成果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087" y="2024402"/>
            <a:ext cx="2328403" cy="2328403"/>
          </a:xfrm>
          <a:prstGeom prst="rect">
            <a:avLst/>
          </a:prstGeom>
        </p:spPr>
      </p:pic>
      <p:grpSp>
        <p:nvGrpSpPr>
          <p:cNvPr id="25" name="群組 24"/>
          <p:cNvGrpSpPr/>
          <p:nvPr/>
        </p:nvGrpSpPr>
        <p:grpSpPr>
          <a:xfrm>
            <a:off x="5890487" y="2869139"/>
            <a:ext cx="1289913" cy="2421729"/>
            <a:chOff x="5890487" y="2869139"/>
            <a:chExt cx="1289913" cy="2421729"/>
          </a:xfrm>
        </p:grpSpPr>
        <p:sp>
          <p:nvSpPr>
            <p:cNvPr id="4" name="向右箭號 3"/>
            <p:cNvSpPr/>
            <p:nvPr/>
          </p:nvSpPr>
          <p:spPr>
            <a:xfrm>
              <a:off x="5890487" y="2869139"/>
              <a:ext cx="1289913" cy="63892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6126655" y="3557060"/>
              <a:ext cx="677108" cy="173380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資訊龐大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7451669" y="2048560"/>
            <a:ext cx="1854653" cy="2280087"/>
            <a:chOff x="7357512" y="2048560"/>
            <a:chExt cx="1854653" cy="228008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1883" y="2048560"/>
              <a:ext cx="1510282" cy="2280087"/>
            </a:xfrm>
            <a:prstGeom prst="rect">
              <a:avLst/>
            </a:prstGeom>
          </p:spPr>
        </p:pic>
        <p:pic>
          <p:nvPicPr>
            <p:cNvPr id="26" name="圖片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18683">
              <a:off x="7357512" y="3311549"/>
              <a:ext cx="416986" cy="883867"/>
            </a:xfrm>
            <a:prstGeom prst="rect">
              <a:avLst/>
            </a:prstGeom>
          </p:spPr>
        </p:pic>
      </p:grpSp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304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-0.14336 -0.00162 C -0.17383 -0.00093 -0.21654 -0.0169 -0.25781 -0.04398 C -0.30586 -0.075 -0.3418 -0.10926 -0.36497 -0.14421 L -0.47539 -0.3088 " pathEditMode="relative" rAng="6600000" ptsTypes="AAAAA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0" y="-100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90310" y="1247722"/>
            <a:ext cx="1585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90311" y="1648911"/>
            <a:ext cx="1585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90311" y="2110576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系統目的與目標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90311" y="2542002"/>
            <a:ext cx="1205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預期成果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228547" y="316313"/>
            <a:ext cx="2715073" cy="835486"/>
            <a:chOff x="4610007" y="1794418"/>
            <a:chExt cx="5732334" cy="835486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2" y="1829685"/>
              <a:ext cx="5673189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4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10007" y="1794418"/>
              <a:ext cx="5673188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46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2445909" y="2310631"/>
            <a:ext cx="2702033" cy="2303812"/>
            <a:chOff x="3510811" y="1737173"/>
            <a:chExt cx="2702033" cy="2303812"/>
          </a:xfrm>
        </p:grpSpPr>
        <p:grpSp>
          <p:nvGrpSpPr>
            <p:cNvPr id="24" name="群組 23"/>
            <p:cNvGrpSpPr/>
            <p:nvPr/>
          </p:nvGrpSpPr>
          <p:grpSpPr>
            <a:xfrm>
              <a:off x="3510811" y="1737173"/>
              <a:ext cx="2009768" cy="2009768"/>
              <a:chOff x="4752870" y="1647832"/>
              <a:chExt cx="3346101" cy="3346101"/>
            </a:xfrm>
          </p:grpSpPr>
          <p:grpSp>
            <p:nvGrpSpPr>
              <p:cNvPr id="19" name="群組 18"/>
              <p:cNvGrpSpPr/>
              <p:nvPr/>
            </p:nvGrpSpPr>
            <p:grpSpPr>
              <a:xfrm>
                <a:off x="4752870" y="1647832"/>
                <a:ext cx="3346101" cy="3346101"/>
                <a:chOff x="4752870" y="1647832"/>
                <a:chExt cx="3346101" cy="3346101"/>
              </a:xfrm>
            </p:grpSpPr>
            <p:sp>
              <p:nvSpPr>
                <p:cNvPr id="10" name="橢圓 9"/>
                <p:cNvSpPr/>
                <p:nvPr/>
              </p:nvSpPr>
              <p:spPr>
                <a:xfrm>
                  <a:off x="4752870" y="1647832"/>
                  <a:ext cx="3346101" cy="3346101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" name="橢圓 10"/>
                <p:cNvSpPr/>
                <p:nvPr/>
              </p:nvSpPr>
              <p:spPr>
                <a:xfrm>
                  <a:off x="4993981" y="1888943"/>
                  <a:ext cx="2863878" cy="2863878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grpSp>
              <p:nvGrpSpPr>
                <p:cNvPr id="18" name="群組 17"/>
                <p:cNvGrpSpPr/>
                <p:nvPr/>
              </p:nvGrpSpPr>
              <p:grpSpPr>
                <a:xfrm>
                  <a:off x="5225101" y="2110576"/>
                  <a:ext cx="2401022" cy="2399843"/>
                  <a:chOff x="5280367" y="2101092"/>
                  <a:chExt cx="2401022" cy="2399843"/>
                </a:xfrm>
              </p:grpSpPr>
              <p:grpSp>
                <p:nvGrpSpPr>
                  <p:cNvPr id="17" name="群組 16"/>
                  <p:cNvGrpSpPr/>
                  <p:nvPr/>
                </p:nvGrpSpPr>
                <p:grpSpPr>
                  <a:xfrm>
                    <a:off x="6425611" y="2101092"/>
                    <a:ext cx="110534" cy="2399843"/>
                    <a:chOff x="6425611" y="2101092"/>
                    <a:chExt cx="110534" cy="2399843"/>
                  </a:xfrm>
                </p:grpSpPr>
                <p:sp>
                  <p:nvSpPr>
                    <p:cNvPr id="12" name="圓角矩形 11"/>
                    <p:cNvSpPr/>
                    <p:nvPr/>
                  </p:nvSpPr>
                  <p:spPr>
                    <a:xfrm flipH="1">
                      <a:off x="6425611" y="2101092"/>
                      <a:ext cx="110534" cy="396000"/>
                    </a:xfrm>
                    <a:prstGeom prst="roundRect">
                      <a:avLst>
                        <a:gd name="adj" fmla="val 36178"/>
                      </a:avLst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3" name="圓角矩形 12"/>
                    <p:cNvSpPr/>
                    <p:nvPr/>
                  </p:nvSpPr>
                  <p:spPr>
                    <a:xfrm flipH="1">
                      <a:off x="6425611" y="4104935"/>
                      <a:ext cx="110534" cy="396000"/>
                    </a:xfrm>
                    <a:prstGeom prst="roundRect">
                      <a:avLst>
                        <a:gd name="adj" fmla="val 36178"/>
                      </a:avLst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</p:grpSp>
              <p:grpSp>
                <p:nvGrpSpPr>
                  <p:cNvPr id="16" name="群組 15"/>
                  <p:cNvGrpSpPr/>
                  <p:nvPr/>
                </p:nvGrpSpPr>
                <p:grpSpPr>
                  <a:xfrm rot="16200000">
                    <a:off x="6425611" y="2110889"/>
                    <a:ext cx="110534" cy="2401022"/>
                    <a:chOff x="7109231" y="2110577"/>
                    <a:chExt cx="110534" cy="2401022"/>
                  </a:xfrm>
                </p:grpSpPr>
                <p:sp>
                  <p:nvSpPr>
                    <p:cNvPr id="14" name="圓角矩形 13"/>
                    <p:cNvSpPr/>
                    <p:nvPr/>
                  </p:nvSpPr>
                  <p:spPr>
                    <a:xfrm flipH="1">
                      <a:off x="7109231" y="2110577"/>
                      <a:ext cx="110534" cy="396000"/>
                    </a:xfrm>
                    <a:prstGeom prst="roundRect">
                      <a:avLst>
                        <a:gd name="adj" fmla="val 36178"/>
                      </a:avLst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5" name="圓角矩形 14"/>
                    <p:cNvSpPr/>
                    <p:nvPr/>
                  </p:nvSpPr>
                  <p:spPr>
                    <a:xfrm flipH="1">
                      <a:off x="7109231" y="4115599"/>
                      <a:ext cx="110534" cy="396000"/>
                    </a:xfrm>
                    <a:prstGeom prst="roundRect">
                      <a:avLst>
                        <a:gd name="adj" fmla="val 36178"/>
                      </a:avLst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</p:grpSp>
            </p:grpSp>
          </p:grpSp>
          <p:sp>
            <p:nvSpPr>
              <p:cNvPr id="20" name="矩形 19"/>
              <p:cNvSpPr/>
              <p:nvPr/>
            </p:nvSpPr>
            <p:spPr>
              <a:xfrm rot="17149023">
                <a:off x="5919720" y="2508024"/>
                <a:ext cx="160775" cy="11538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 rot="12080116">
                <a:off x="6256921" y="3243694"/>
                <a:ext cx="160775" cy="71225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25" name="圖片 2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5385" b="64615" l="24231" r="7653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45" t="26527" r="21933" b="37012"/>
            <a:stretch/>
          </p:blipFill>
          <p:spPr>
            <a:xfrm rot="21381997" flipH="1">
              <a:off x="3999894" y="2487002"/>
              <a:ext cx="2212950" cy="1553983"/>
            </a:xfrm>
            <a:prstGeom prst="rect">
              <a:avLst/>
            </a:prstGeom>
          </p:spPr>
        </p:pic>
      </p:grpSp>
      <p:sp>
        <p:nvSpPr>
          <p:cNvPr id="27" name="加號 26"/>
          <p:cNvSpPr/>
          <p:nvPr/>
        </p:nvSpPr>
        <p:spPr>
          <a:xfrm>
            <a:off x="5162114" y="2694541"/>
            <a:ext cx="1273215" cy="1273215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2" name="群組 31"/>
          <p:cNvGrpSpPr/>
          <p:nvPr/>
        </p:nvGrpSpPr>
        <p:grpSpPr>
          <a:xfrm>
            <a:off x="6613248" y="1109484"/>
            <a:ext cx="2328238" cy="3282547"/>
            <a:chOff x="6613248" y="1109484"/>
            <a:chExt cx="2328238" cy="3282547"/>
          </a:xfrm>
        </p:grpSpPr>
        <p:grpSp>
          <p:nvGrpSpPr>
            <p:cNvPr id="31" name="群組 30"/>
            <p:cNvGrpSpPr/>
            <p:nvPr/>
          </p:nvGrpSpPr>
          <p:grpSpPr>
            <a:xfrm>
              <a:off x="6988562" y="1109484"/>
              <a:ext cx="1952924" cy="1961643"/>
              <a:chOff x="9180117" y="1109484"/>
              <a:chExt cx="1952924" cy="1961643"/>
            </a:xfrm>
          </p:grpSpPr>
          <p:pic>
            <p:nvPicPr>
              <p:cNvPr id="29" name="圖片 28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89778" l="0" r="93750">
                            <a14:foregroundMark x1="40179" y1="80444" x2="40179" y2="80444"/>
                            <a14:foregroundMark x1="24554" y1="85778" x2="24554" y2="85778"/>
                          </a14:backgroundRemoval>
                        </a14:imgEffect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80117" y="1109484"/>
                <a:ext cx="1952924" cy="1961643"/>
              </a:xfrm>
              <a:prstGeom prst="rect">
                <a:avLst/>
              </a:prstGeom>
            </p:spPr>
          </p:pic>
          <p:pic>
            <p:nvPicPr>
              <p:cNvPr id="30" name="圖片 29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4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082" t="21491" r="18994" b="6002"/>
              <a:stretch/>
            </p:blipFill>
            <p:spPr>
              <a:xfrm>
                <a:off x="9859541" y="1507926"/>
                <a:ext cx="594076" cy="743634"/>
              </a:xfrm>
              <a:prstGeom prst="rect">
                <a:avLst/>
              </a:prstGeom>
            </p:spPr>
          </p:pic>
        </p:grpSp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3248" y="2457017"/>
              <a:ext cx="1351776" cy="1935014"/>
            </a:xfrm>
            <a:prstGeom prst="rect">
              <a:avLst/>
            </a:prstGeom>
          </p:spPr>
        </p:pic>
      </p:grpSp>
      <p:sp>
        <p:nvSpPr>
          <p:cNvPr id="33" name="加號 32"/>
          <p:cNvSpPr/>
          <p:nvPr/>
        </p:nvSpPr>
        <p:spPr>
          <a:xfrm>
            <a:off x="8500619" y="2694541"/>
            <a:ext cx="1273215" cy="1273215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8" name="群組 57"/>
          <p:cNvGrpSpPr/>
          <p:nvPr/>
        </p:nvGrpSpPr>
        <p:grpSpPr>
          <a:xfrm>
            <a:off x="10169441" y="2310631"/>
            <a:ext cx="1508701" cy="2065003"/>
            <a:chOff x="10118681" y="2110576"/>
            <a:chExt cx="1508701" cy="2065003"/>
          </a:xfrm>
        </p:grpSpPr>
        <p:grpSp>
          <p:nvGrpSpPr>
            <p:cNvPr id="56" name="群組 55"/>
            <p:cNvGrpSpPr/>
            <p:nvPr/>
          </p:nvGrpSpPr>
          <p:grpSpPr>
            <a:xfrm flipH="1">
              <a:off x="10118681" y="2110576"/>
              <a:ext cx="1508701" cy="2065003"/>
              <a:chOff x="5299177" y="3079201"/>
              <a:chExt cx="2728583" cy="3734691"/>
            </a:xfrm>
          </p:grpSpPr>
          <p:sp>
            <p:nvSpPr>
              <p:cNvPr id="41" name="流程圖: 結束點 40"/>
              <p:cNvSpPr/>
              <p:nvPr/>
            </p:nvSpPr>
            <p:spPr>
              <a:xfrm rot="3500721">
                <a:off x="6683170" y="5078348"/>
                <a:ext cx="955040" cy="558800"/>
              </a:xfrm>
              <a:prstGeom prst="flowChartTermina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39" name="群組 38"/>
              <p:cNvGrpSpPr/>
              <p:nvPr/>
            </p:nvGrpSpPr>
            <p:grpSpPr>
              <a:xfrm>
                <a:off x="5299177" y="3079201"/>
                <a:ext cx="2590800" cy="2590800"/>
                <a:chOff x="4938656" y="3633084"/>
                <a:chExt cx="2590800" cy="2590800"/>
              </a:xfrm>
            </p:grpSpPr>
            <p:sp>
              <p:nvSpPr>
                <p:cNvPr id="37" name="橢圓 36"/>
                <p:cNvSpPr/>
                <p:nvPr/>
              </p:nvSpPr>
              <p:spPr>
                <a:xfrm>
                  <a:off x="4938656" y="3633084"/>
                  <a:ext cx="2590800" cy="259080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8" name="橢圓 37"/>
                <p:cNvSpPr/>
                <p:nvPr/>
              </p:nvSpPr>
              <p:spPr>
                <a:xfrm>
                  <a:off x="5179509" y="3873937"/>
                  <a:ext cx="2109095" cy="2109095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45" name="群組 44"/>
              <p:cNvGrpSpPr/>
              <p:nvPr/>
            </p:nvGrpSpPr>
            <p:grpSpPr>
              <a:xfrm>
                <a:off x="7384803" y="5833038"/>
                <a:ext cx="642957" cy="980854"/>
                <a:chOff x="7414013" y="5891530"/>
                <a:chExt cx="642957" cy="980854"/>
              </a:xfrm>
            </p:grpSpPr>
            <p:sp>
              <p:nvSpPr>
                <p:cNvPr id="42" name="流程圖: 結束點 41"/>
                <p:cNvSpPr/>
                <p:nvPr/>
              </p:nvSpPr>
              <p:spPr>
                <a:xfrm rot="3500721">
                  <a:off x="7300050" y="6115464"/>
                  <a:ext cx="955040" cy="558800"/>
                </a:xfrm>
                <a:prstGeom prst="flowChartTermina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4" name="圓角矩形 43"/>
                <p:cNvSpPr/>
                <p:nvPr/>
              </p:nvSpPr>
              <p:spPr>
                <a:xfrm rot="3501186">
                  <a:off x="7323104" y="5982439"/>
                  <a:ext cx="755987" cy="574169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pic>
          <p:nvPicPr>
            <p:cNvPr id="35" name="圖片 3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58373">
              <a:off x="10509121" y="2371441"/>
              <a:ext cx="739547" cy="818687"/>
            </a:xfrm>
            <a:prstGeom prst="rect">
              <a:avLst/>
            </a:prstGeom>
          </p:spPr>
        </p:pic>
      </p:grpSp>
      <p:sp>
        <p:nvSpPr>
          <p:cNvPr id="22" name="文字方塊 21"/>
          <p:cNvSpPr txBox="1"/>
          <p:nvPr/>
        </p:nvSpPr>
        <p:spPr>
          <a:xfrm>
            <a:off x="2530351" y="466702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耗時且複雜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6658194" y="4667026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個性化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9762177" y="466702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需求未滿足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7510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3" grpId="0" animBg="1"/>
      <p:bldP spid="22" grpId="0"/>
      <p:bldP spid="63" grpId="0"/>
      <p:bldP spid="6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90310" y="1247722"/>
            <a:ext cx="1585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90311" y="1679149"/>
            <a:ext cx="1585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研究動機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90311" y="2060092"/>
            <a:ext cx="2325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系統目的與目標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590311" y="2542002"/>
            <a:ext cx="1205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預期成果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228547" y="316313"/>
            <a:ext cx="2715073" cy="835486"/>
            <a:chOff x="4610007" y="1794418"/>
            <a:chExt cx="5732334" cy="835486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2" y="1829685"/>
              <a:ext cx="5673189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4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10007" y="1794418"/>
              <a:ext cx="5673188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46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7" name="群組 36"/>
          <p:cNvGrpSpPr/>
          <p:nvPr/>
        </p:nvGrpSpPr>
        <p:grpSpPr>
          <a:xfrm>
            <a:off x="2689339" y="2459344"/>
            <a:ext cx="3504984" cy="3429022"/>
            <a:chOff x="2689339" y="2679644"/>
            <a:chExt cx="3504984" cy="3429022"/>
          </a:xfrm>
        </p:grpSpPr>
        <p:grpSp>
          <p:nvGrpSpPr>
            <p:cNvPr id="15" name="群組 14"/>
            <p:cNvGrpSpPr/>
            <p:nvPr/>
          </p:nvGrpSpPr>
          <p:grpSpPr>
            <a:xfrm>
              <a:off x="2689339" y="4163043"/>
              <a:ext cx="1616978" cy="1945623"/>
              <a:chOff x="2482861" y="4051026"/>
              <a:chExt cx="1666096" cy="2004725"/>
            </a:xfrm>
          </p:grpSpPr>
          <p:grpSp>
            <p:nvGrpSpPr>
              <p:cNvPr id="11" name="群組 10"/>
              <p:cNvGrpSpPr/>
              <p:nvPr/>
            </p:nvGrpSpPr>
            <p:grpSpPr>
              <a:xfrm>
                <a:off x="2841266" y="4051026"/>
                <a:ext cx="1307691" cy="1307691"/>
                <a:chOff x="5230761" y="2202426"/>
                <a:chExt cx="1592826" cy="1592826"/>
              </a:xfrm>
            </p:grpSpPr>
            <p:sp>
              <p:nvSpPr>
                <p:cNvPr id="12" name="淚滴形 11"/>
                <p:cNvSpPr/>
                <p:nvPr/>
              </p:nvSpPr>
              <p:spPr>
                <a:xfrm rot="8081641">
                  <a:off x="5230761" y="2202426"/>
                  <a:ext cx="1592826" cy="1592826"/>
                </a:xfrm>
                <a:prstGeom prst="teardrop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" name="橢圓 12"/>
                <p:cNvSpPr/>
                <p:nvPr/>
              </p:nvSpPr>
              <p:spPr>
                <a:xfrm>
                  <a:off x="5563444" y="2535109"/>
                  <a:ext cx="927460" cy="9274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pic>
            <p:nvPicPr>
              <p:cNvPr id="14" name="圖片 1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1291" b="100000" l="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60" t="31541"/>
              <a:stretch/>
            </p:blipFill>
            <p:spPr>
              <a:xfrm rot="20870337">
                <a:off x="2482861" y="4654655"/>
                <a:ext cx="1267007" cy="1401096"/>
              </a:xfrm>
              <a:prstGeom prst="rect">
                <a:avLst/>
              </a:prstGeom>
            </p:spPr>
          </p:pic>
        </p:grpSp>
        <p:cxnSp>
          <p:nvCxnSpPr>
            <p:cNvPr id="26" name="直線接點 25"/>
            <p:cNvCxnSpPr/>
            <p:nvPr/>
          </p:nvCxnSpPr>
          <p:spPr>
            <a:xfrm flipV="1">
              <a:off x="4306317" y="2679644"/>
              <a:ext cx="1888006" cy="128275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群組 38"/>
          <p:cNvGrpSpPr/>
          <p:nvPr/>
        </p:nvGrpSpPr>
        <p:grpSpPr>
          <a:xfrm>
            <a:off x="7584384" y="2475376"/>
            <a:ext cx="3103280" cy="3859309"/>
            <a:chOff x="7584384" y="2695676"/>
            <a:chExt cx="3103280" cy="3859309"/>
          </a:xfrm>
        </p:grpSpPr>
        <p:grpSp>
          <p:nvGrpSpPr>
            <p:cNvPr id="23" name="群組 22"/>
            <p:cNvGrpSpPr/>
            <p:nvPr/>
          </p:nvGrpSpPr>
          <p:grpSpPr>
            <a:xfrm>
              <a:off x="8378331" y="3692470"/>
              <a:ext cx="2309333" cy="2862515"/>
              <a:chOff x="8160057" y="3067974"/>
              <a:chExt cx="2631998" cy="3262472"/>
            </a:xfrm>
          </p:grpSpPr>
          <p:grpSp>
            <p:nvGrpSpPr>
              <p:cNvPr id="22" name="群組 21"/>
              <p:cNvGrpSpPr/>
              <p:nvPr/>
            </p:nvGrpSpPr>
            <p:grpSpPr>
              <a:xfrm>
                <a:off x="9356546" y="3067974"/>
                <a:ext cx="1435509" cy="1508353"/>
                <a:chOff x="9199229" y="2993083"/>
                <a:chExt cx="1435509" cy="1508353"/>
              </a:xfrm>
            </p:grpSpPr>
            <p:sp>
              <p:nvSpPr>
                <p:cNvPr id="18" name="文字方塊 17"/>
                <p:cNvSpPr txBox="1"/>
                <p:nvPr/>
              </p:nvSpPr>
              <p:spPr>
                <a:xfrm>
                  <a:off x="9652803" y="2993083"/>
                  <a:ext cx="528362" cy="15083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8000" b="1" dirty="0" err="1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 Rounded MT Bold" panose="020F0704030504030204" pitchFamily="34" charset="0"/>
                      <a:cs typeface="Arial" panose="020B0604020202020204" pitchFamily="34" charset="0"/>
                    </a:rPr>
                    <a:t>i</a:t>
                  </a:r>
                  <a:endParaRPr lang="zh-TW" altLang="en-US" sz="8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 Rounded MT Bold" panose="020F070403050403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" name="橢圓形圖說文字 20"/>
                <p:cNvSpPr/>
                <p:nvPr/>
              </p:nvSpPr>
              <p:spPr>
                <a:xfrm>
                  <a:off x="9199229" y="3055490"/>
                  <a:ext cx="1435509" cy="1383541"/>
                </a:xfrm>
                <a:prstGeom prst="wedgeEllipseCallout">
                  <a:avLst>
                    <a:gd name="adj1" fmla="val -21770"/>
                    <a:gd name="adj2" fmla="val 5172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pic>
            <p:nvPicPr>
              <p:cNvPr id="17" name="圖片 16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231" b="90000" l="0" r="100000">
                            <a14:foregroundMark x1="53846" y1="25385" x2="53846" y2="25385"/>
                            <a14:foregroundMark x1="68462" y1="23462" x2="68462" y2="23462"/>
                            <a14:foregroundMark x1="83462" y1="32692" x2="83462" y2="32692"/>
                            <a14:foregroundMark x1="88846" y1="52308" x2="88846" y2="52308"/>
                            <a14:foregroundMark x1="74231" y1="63462" x2="74231" y2="63462"/>
                            <a14:foregroundMark x1="68077" y1="39231" x2="68077" y2="39231"/>
                            <a14:foregroundMark x1="51923" y1="50385" x2="51923" y2="50385"/>
                            <a14:foregroundMark x1="50769" y1="37308" x2="50769" y2="37308"/>
                            <a14:foregroundMark x1="35769" y1="39231" x2="35769" y2="39231"/>
                            <a14:foregroundMark x1="34615" y1="66923" x2="34615" y2="66923"/>
                            <a14:foregroundMark x1="9615" y1="49231" x2="9615" y2="49231"/>
                            <a14:foregroundMark x1="31154" y1="21923" x2="31154" y2="2192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60057" y="4152021"/>
                <a:ext cx="2178425" cy="2178425"/>
              </a:xfrm>
              <a:prstGeom prst="rect">
                <a:avLst/>
              </a:prstGeom>
            </p:spPr>
          </p:pic>
        </p:grpSp>
        <p:cxnSp>
          <p:nvCxnSpPr>
            <p:cNvPr id="28" name="直線接點 27"/>
            <p:cNvCxnSpPr/>
            <p:nvPr/>
          </p:nvCxnSpPr>
          <p:spPr>
            <a:xfrm flipH="1" flipV="1">
              <a:off x="7584384" y="2695676"/>
              <a:ext cx="1500622" cy="120453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群組 37"/>
          <p:cNvGrpSpPr/>
          <p:nvPr/>
        </p:nvGrpSpPr>
        <p:grpSpPr>
          <a:xfrm>
            <a:off x="5782713" y="2521757"/>
            <a:ext cx="1382058" cy="3613336"/>
            <a:chOff x="5782713" y="2742057"/>
            <a:chExt cx="1382058" cy="3613336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>
                          <a14:foregroundMark x1="39836" y1="13607" x2="74262" y2="15246"/>
                          <a14:foregroundMark x1="37705" y1="40328" x2="53279" y2="403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09" t="1983" r="13617" b="2068"/>
            <a:stretch/>
          </p:blipFill>
          <p:spPr>
            <a:xfrm>
              <a:off x="5782713" y="4147993"/>
              <a:ext cx="1382058" cy="2207400"/>
            </a:xfrm>
            <a:prstGeom prst="rect">
              <a:avLst/>
            </a:prstGeom>
          </p:spPr>
        </p:pic>
        <p:cxnSp>
          <p:nvCxnSpPr>
            <p:cNvPr id="32" name="直線接點 31"/>
            <p:cNvCxnSpPr/>
            <p:nvPr/>
          </p:nvCxnSpPr>
          <p:spPr>
            <a:xfrm flipV="1">
              <a:off x="6473742" y="2742057"/>
              <a:ext cx="288502" cy="13014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5300522" y="-42947"/>
            <a:ext cx="2923445" cy="3178158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40" name="文字方塊 39"/>
          <p:cNvSpPr txBox="1"/>
          <p:nvPr/>
        </p:nvSpPr>
        <p:spPr>
          <a:xfrm>
            <a:off x="2419737" y="613509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景點推薦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6022336" y="613509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導航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8510486" y="613509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人潮資訊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1893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90310" y="1247722"/>
            <a:ext cx="1585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90311" y="1679149"/>
            <a:ext cx="1585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研究動機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90311" y="2110576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系統目的與目標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90311" y="2542002"/>
            <a:ext cx="1423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預期成果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228547" y="316313"/>
            <a:ext cx="2715073" cy="835486"/>
            <a:chOff x="4610007" y="1794418"/>
            <a:chExt cx="5732334" cy="835486"/>
          </a:xfrm>
        </p:grpSpPr>
        <p:sp>
          <p:nvSpPr>
            <p:cNvPr id="8" name="文字方塊 7"/>
            <p:cNvSpPr txBox="1"/>
            <p:nvPr/>
          </p:nvSpPr>
          <p:spPr>
            <a:xfrm>
              <a:off x="4669152" y="1829685"/>
              <a:ext cx="5673189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4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610007" y="1794418"/>
              <a:ext cx="5673188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600" b="1" dirty="0" smtClean="0">
                  <a:effectLst>
                    <a:outerShdw blurRad="38100" dist="254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　言</a:t>
              </a:r>
              <a:endParaRPr lang="zh-TW" altLang="en-US" sz="4600" b="1" dirty="0"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4" name="群組 83"/>
          <p:cNvGrpSpPr/>
          <p:nvPr/>
        </p:nvGrpSpPr>
        <p:grpSpPr>
          <a:xfrm>
            <a:off x="3547261" y="596096"/>
            <a:ext cx="2333848" cy="1611503"/>
            <a:chOff x="3547261" y="596096"/>
            <a:chExt cx="2333848" cy="1611503"/>
          </a:xfrm>
        </p:grpSpPr>
        <p:sp>
          <p:nvSpPr>
            <p:cNvPr id="37" name="矩形 36"/>
            <p:cNvSpPr/>
            <p:nvPr/>
          </p:nvSpPr>
          <p:spPr>
            <a:xfrm>
              <a:off x="3547261" y="1247722"/>
              <a:ext cx="431427" cy="43142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6" name="群組 45"/>
            <p:cNvGrpSpPr/>
            <p:nvPr/>
          </p:nvGrpSpPr>
          <p:grpSpPr>
            <a:xfrm>
              <a:off x="4541813" y="596096"/>
              <a:ext cx="1339296" cy="1611503"/>
              <a:chOff x="2482861" y="4051026"/>
              <a:chExt cx="1666096" cy="2004725"/>
            </a:xfrm>
          </p:grpSpPr>
          <p:grpSp>
            <p:nvGrpSpPr>
              <p:cNvPr id="48" name="群組 47"/>
              <p:cNvGrpSpPr/>
              <p:nvPr/>
            </p:nvGrpSpPr>
            <p:grpSpPr>
              <a:xfrm>
                <a:off x="2841266" y="4051026"/>
                <a:ext cx="1307691" cy="1307691"/>
                <a:chOff x="5230761" y="2202426"/>
                <a:chExt cx="1592826" cy="1592826"/>
              </a:xfrm>
            </p:grpSpPr>
            <p:sp>
              <p:nvSpPr>
                <p:cNvPr id="50" name="淚滴形 49"/>
                <p:cNvSpPr/>
                <p:nvPr/>
              </p:nvSpPr>
              <p:spPr>
                <a:xfrm rot="8081641">
                  <a:off x="5230761" y="2202426"/>
                  <a:ext cx="1592826" cy="1592826"/>
                </a:xfrm>
                <a:prstGeom prst="teardrop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1" name="橢圓 50"/>
                <p:cNvSpPr/>
                <p:nvPr/>
              </p:nvSpPr>
              <p:spPr>
                <a:xfrm>
                  <a:off x="5563444" y="2535109"/>
                  <a:ext cx="927460" cy="9274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pic>
            <p:nvPicPr>
              <p:cNvPr id="49" name="圖片 48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1291" b="100000" l="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60" t="31541"/>
              <a:stretch/>
            </p:blipFill>
            <p:spPr>
              <a:xfrm rot="20870337">
                <a:off x="2482861" y="4654655"/>
                <a:ext cx="1267007" cy="1401096"/>
              </a:xfrm>
              <a:prstGeom prst="rect">
                <a:avLst/>
              </a:prstGeom>
            </p:spPr>
          </p:pic>
        </p:grpSp>
      </p:grpSp>
      <p:grpSp>
        <p:nvGrpSpPr>
          <p:cNvPr id="137" name="群組 136"/>
          <p:cNvGrpSpPr/>
          <p:nvPr/>
        </p:nvGrpSpPr>
        <p:grpSpPr>
          <a:xfrm>
            <a:off x="3547261" y="2772834"/>
            <a:ext cx="2186934" cy="1768686"/>
            <a:chOff x="3547261" y="2772834"/>
            <a:chExt cx="2186934" cy="1768686"/>
          </a:xfrm>
        </p:grpSpPr>
        <p:pic>
          <p:nvPicPr>
            <p:cNvPr id="60" name="圖片 5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0000" r="90000">
                          <a14:foregroundMark x1="39836" y1="13607" x2="74262" y2="15246"/>
                          <a14:foregroundMark x1="37705" y1="40328" x2="53279" y2="403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09" t="1983" r="13617" b="2068"/>
            <a:stretch/>
          </p:blipFill>
          <p:spPr>
            <a:xfrm>
              <a:off x="4626817" y="2772834"/>
              <a:ext cx="1107378" cy="1768686"/>
            </a:xfrm>
            <a:prstGeom prst="rect">
              <a:avLst/>
            </a:prstGeom>
          </p:spPr>
        </p:pic>
        <p:sp>
          <p:nvSpPr>
            <p:cNvPr id="64" name="矩形 63"/>
            <p:cNvSpPr/>
            <p:nvPr/>
          </p:nvSpPr>
          <p:spPr>
            <a:xfrm>
              <a:off x="3547261" y="3503051"/>
              <a:ext cx="431427" cy="43142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65" name="圖片 6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1668" y="3379875"/>
            <a:ext cx="542611" cy="554603"/>
          </a:xfrm>
          <a:prstGeom prst="rect">
            <a:avLst/>
          </a:prstGeom>
        </p:spPr>
      </p:pic>
      <p:grpSp>
        <p:nvGrpSpPr>
          <p:cNvPr id="138" name="群組 137"/>
          <p:cNvGrpSpPr/>
          <p:nvPr/>
        </p:nvGrpSpPr>
        <p:grpSpPr>
          <a:xfrm>
            <a:off x="3547261" y="4672461"/>
            <a:ext cx="2595959" cy="1978875"/>
            <a:chOff x="3547261" y="4672461"/>
            <a:chExt cx="2595959" cy="1978875"/>
          </a:xfrm>
        </p:grpSpPr>
        <p:pic>
          <p:nvPicPr>
            <p:cNvPr id="62" name="圖片 6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67805" y="4672461"/>
              <a:ext cx="1575415" cy="1978875"/>
            </a:xfrm>
            <a:prstGeom prst="rect">
              <a:avLst/>
            </a:prstGeom>
          </p:spPr>
        </p:pic>
        <p:sp>
          <p:nvSpPr>
            <p:cNvPr id="67" name="矩形 66"/>
            <p:cNvSpPr/>
            <p:nvPr/>
          </p:nvSpPr>
          <p:spPr>
            <a:xfrm>
              <a:off x="3547261" y="5661899"/>
              <a:ext cx="431427" cy="43142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68" name="圖片 6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1668" y="5538723"/>
            <a:ext cx="542611" cy="554603"/>
          </a:xfrm>
          <a:prstGeom prst="rect">
            <a:avLst/>
          </a:prstGeom>
        </p:spPr>
      </p:pic>
      <p:grpSp>
        <p:nvGrpSpPr>
          <p:cNvPr id="83" name="群組 82"/>
          <p:cNvGrpSpPr/>
          <p:nvPr/>
        </p:nvGrpSpPr>
        <p:grpSpPr>
          <a:xfrm>
            <a:off x="6098808" y="751690"/>
            <a:ext cx="1412240" cy="4234838"/>
            <a:chOff x="6098808" y="751690"/>
            <a:chExt cx="1412240" cy="4234838"/>
          </a:xfrm>
        </p:grpSpPr>
        <p:cxnSp>
          <p:nvCxnSpPr>
            <p:cNvPr id="70" name="直線接點 69"/>
            <p:cNvCxnSpPr/>
            <p:nvPr/>
          </p:nvCxnSpPr>
          <p:spPr>
            <a:xfrm>
              <a:off x="6098808" y="1644462"/>
              <a:ext cx="9652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群組 80"/>
            <p:cNvGrpSpPr/>
            <p:nvPr/>
          </p:nvGrpSpPr>
          <p:grpSpPr>
            <a:xfrm>
              <a:off x="7064008" y="751690"/>
              <a:ext cx="447040" cy="4234838"/>
              <a:chOff x="7064008" y="751690"/>
              <a:chExt cx="447040" cy="4234838"/>
            </a:xfrm>
          </p:grpSpPr>
          <p:cxnSp>
            <p:nvCxnSpPr>
              <p:cNvPr id="72" name="直線接點 71"/>
              <p:cNvCxnSpPr/>
              <p:nvPr/>
            </p:nvCxnSpPr>
            <p:spPr>
              <a:xfrm>
                <a:off x="7064008" y="770551"/>
                <a:ext cx="44704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接點 72"/>
              <p:cNvCxnSpPr/>
              <p:nvPr/>
            </p:nvCxnSpPr>
            <p:spPr>
              <a:xfrm>
                <a:off x="7064008" y="2922128"/>
                <a:ext cx="44704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接點 73"/>
              <p:cNvCxnSpPr/>
              <p:nvPr/>
            </p:nvCxnSpPr>
            <p:spPr>
              <a:xfrm>
                <a:off x="7064008" y="4975214"/>
                <a:ext cx="44704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接點 74"/>
              <p:cNvCxnSpPr/>
              <p:nvPr/>
            </p:nvCxnSpPr>
            <p:spPr>
              <a:xfrm flipV="1">
                <a:off x="7064008" y="751690"/>
                <a:ext cx="0" cy="423483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3" name="圖片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1668" y="1089859"/>
            <a:ext cx="542611" cy="554603"/>
          </a:xfrm>
          <a:prstGeom prst="rect">
            <a:avLst/>
          </a:prstGeom>
        </p:spPr>
      </p:pic>
      <p:grpSp>
        <p:nvGrpSpPr>
          <p:cNvPr id="107" name="群組 106"/>
          <p:cNvGrpSpPr/>
          <p:nvPr/>
        </p:nvGrpSpPr>
        <p:grpSpPr>
          <a:xfrm>
            <a:off x="7767407" y="2191111"/>
            <a:ext cx="1211462" cy="1414711"/>
            <a:chOff x="7767407" y="61588"/>
            <a:chExt cx="1211462" cy="1414711"/>
          </a:xfrm>
        </p:grpSpPr>
        <p:grpSp>
          <p:nvGrpSpPr>
            <p:cNvPr id="88" name="群組 87"/>
            <p:cNvGrpSpPr/>
            <p:nvPr/>
          </p:nvGrpSpPr>
          <p:grpSpPr>
            <a:xfrm>
              <a:off x="7926468" y="61588"/>
              <a:ext cx="1052401" cy="1052401"/>
              <a:chOff x="3037178" y="3942743"/>
              <a:chExt cx="1269139" cy="1269139"/>
            </a:xfrm>
          </p:grpSpPr>
          <p:sp>
            <p:nvSpPr>
              <p:cNvPr id="86" name="淚滴形 85"/>
              <p:cNvSpPr/>
              <p:nvPr/>
            </p:nvSpPr>
            <p:spPr>
              <a:xfrm rot="8081641">
                <a:off x="3037178" y="3942743"/>
                <a:ext cx="1269139" cy="1269139"/>
              </a:xfrm>
              <a:prstGeom prst="teardrop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7" name="橢圓 86"/>
              <p:cNvSpPr/>
              <p:nvPr/>
            </p:nvSpPr>
            <p:spPr>
              <a:xfrm>
                <a:off x="3302255" y="4207820"/>
                <a:ext cx="738986" cy="7389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3" name="群組 102"/>
            <p:cNvGrpSpPr/>
            <p:nvPr/>
          </p:nvGrpSpPr>
          <p:grpSpPr>
            <a:xfrm flipV="1">
              <a:off x="7767407" y="627127"/>
              <a:ext cx="524342" cy="849172"/>
              <a:chOff x="7213938" y="4610873"/>
              <a:chExt cx="744150" cy="1205151"/>
            </a:xfrm>
          </p:grpSpPr>
          <p:sp>
            <p:nvSpPr>
              <p:cNvPr id="102" name="手繪多邊形 101"/>
              <p:cNvSpPr/>
              <p:nvPr/>
            </p:nvSpPr>
            <p:spPr>
              <a:xfrm flipH="1">
                <a:off x="7213938" y="4610873"/>
                <a:ext cx="744150" cy="1205151"/>
              </a:xfrm>
              <a:custGeom>
                <a:avLst/>
                <a:gdLst>
                  <a:gd name="connsiteX0" fmla="*/ 744149 w 744150"/>
                  <a:gd name="connsiteY0" fmla="*/ 0 h 1205151"/>
                  <a:gd name="connsiteX1" fmla="*/ 372075 w 744150"/>
                  <a:gd name="connsiteY1" fmla="*/ 602575 h 1205151"/>
                  <a:gd name="connsiteX2" fmla="*/ 0 w 744150"/>
                  <a:gd name="connsiteY2" fmla="*/ 0 h 1205151"/>
                  <a:gd name="connsiteX3" fmla="*/ 0 w 744150"/>
                  <a:gd name="connsiteY3" fmla="*/ 1205151 h 1205151"/>
                  <a:gd name="connsiteX4" fmla="*/ 744149 w 744150"/>
                  <a:gd name="connsiteY4" fmla="*/ 1205151 h 1205151"/>
                  <a:gd name="connsiteX5" fmla="*/ 744150 w 744150"/>
                  <a:gd name="connsiteY5" fmla="*/ 1205151 h 1205151"/>
                  <a:gd name="connsiteX6" fmla="*/ 744149 w 744150"/>
                  <a:gd name="connsiteY6" fmla="*/ 1205150 h 120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4150" h="1205151">
                    <a:moveTo>
                      <a:pt x="744149" y="0"/>
                    </a:moveTo>
                    <a:lnTo>
                      <a:pt x="372075" y="602575"/>
                    </a:lnTo>
                    <a:lnTo>
                      <a:pt x="0" y="0"/>
                    </a:lnTo>
                    <a:lnTo>
                      <a:pt x="0" y="1205151"/>
                    </a:lnTo>
                    <a:lnTo>
                      <a:pt x="744149" y="1205151"/>
                    </a:lnTo>
                    <a:lnTo>
                      <a:pt x="744150" y="1205151"/>
                    </a:lnTo>
                    <a:lnTo>
                      <a:pt x="744149" y="1205150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4" name="橢圓 93"/>
              <p:cNvSpPr/>
              <p:nvPr/>
            </p:nvSpPr>
            <p:spPr>
              <a:xfrm>
                <a:off x="7446814" y="5441977"/>
                <a:ext cx="278398" cy="278398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117" name="群組 116"/>
          <p:cNvGrpSpPr/>
          <p:nvPr/>
        </p:nvGrpSpPr>
        <p:grpSpPr>
          <a:xfrm>
            <a:off x="8170847" y="7090971"/>
            <a:ext cx="960795" cy="805776"/>
            <a:chOff x="6326733" y="4489769"/>
            <a:chExt cx="960795" cy="805776"/>
          </a:xfrm>
        </p:grpSpPr>
        <p:sp>
          <p:nvSpPr>
            <p:cNvPr id="114" name="等於 113"/>
            <p:cNvSpPr/>
            <p:nvPr/>
          </p:nvSpPr>
          <p:spPr>
            <a:xfrm>
              <a:off x="6326733" y="4594861"/>
              <a:ext cx="960795" cy="595592"/>
            </a:xfrm>
            <a:prstGeom prst="mathEqual">
              <a:avLst>
                <a:gd name="adj1" fmla="val 23520"/>
                <a:gd name="adj2" fmla="val 1969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橢圓 114"/>
            <p:cNvSpPr/>
            <p:nvPr/>
          </p:nvSpPr>
          <p:spPr>
            <a:xfrm>
              <a:off x="6469897" y="4489769"/>
              <a:ext cx="167640" cy="167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橢圓 115"/>
            <p:cNvSpPr/>
            <p:nvPr/>
          </p:nvSpPr>
          <p:spPr>
            <a:xfrm>
              <a:off x="6980188" y="5127905"/>
              <a:ext cx="167640" cy="167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1" name="群組 130"/>
          <p:cNvGrpSpPr/>
          <p:nvPr/>
        </p:nvGrpSpPr>
        <p:grpSpPr>
          <a:xfrm>
            <a:off x="7693617" y="4312000"/>
            <a:ext cx="1285252" cy="1375319"/>
            <a:chOff x="7693617" y="3657176"/>
            <a:chExt cx="1285252" cy="1375319"/>
          </a:xfrm>
        </p:grpSpPr>
        <p:grpSp>
          <p:nvGrpSpPr>
            <p:cNvPr id="111" name="群組 110"/>
            <p:cNvGrpSpPr/>
            <p:nvPr/>
          </p:nvGrpSpPr>
          <p:grpSpPr>
            <a:xfrm>
              <a:off x="7926468" y="3657176"/>
              <a:ext cx="1052401" cy="1052401"/>
              <a:chOff x="3037178" y="3942743"/>
              <a:chExt cx="1269139" cy="1269139"/>
            </a:xfrm>
          </p:grpSpPr>
          <p:sp>
            <p:nvSpPr>
              <p:cNvPr id="112" name="淚滴形 111"/>
              <p:cNvSpPr/>
              <p:nvPr/>
            </p:nvSpPr>
            <p:spPr>
              <a:xfrm rot="8081641">
                <a:off x="3037178" y="3942743"/>
                <a:ext cx="1269139" cy="1269139"/>
              </a:xfrm>
              <a:prstGeom prst="teardrop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3" name="橢圓 112"/>
              <p:cNvSpPr/>
              <p:nvPr/>
            </p:nvSpPr>
            <p:spPr>
              <a:xfrm>
                <a:off x="3302255" y="4207820"/>
                <a:ext cx="738986" cy="7389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28" name="群組 127"/>
            <p:cNvGrpSpPr/>
            <p:nvPr/>
          </p:nvGrpSpPr>
          <p:grpSpPr>
            <a:xfrm>
              <a:off x="7693617" y="4384801"/>
              <a:ext cx="477230" cy="647694"/>
              <a:chOff x="7461471" y="4172720"/>
              <a:chExt cx="656895" cy="891534"/>
            </a:xfrm>
          </p:grpSpPr>
          <p:cxnSp>
            <p:nvCxnSpPr>
              <p:cNvPr id="123" name="弧形接點 122"/>
              <p:cNvCxnSpPr/>
              <p:nvPr/>
            </p:nvCxnSpPr>
            <p:spPr>
              <a:xfrm rot="7500000" flipH="1" flipV="1">
                <a:off x="7461471" y="4172720"/>
                <a:ext cx="611872" cy="611872"/>
              </a:xfrm>
              <a:prstGeom prst="curvedConnector3">
                <a:avLst>
                  <a:gd name="adj1" fmla="val 47509"/>
                </a:avLst>
              </a:prstGeom>
              <a:ln w="1143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弧形接點 126"/>
              <p:cNvCxnSpPr/>
              <p:nvPr/>
            </p:nvCxnSpPr>
            <p:spPr>
              <a:xfrm rot="7500000" flipH="1" flipV="1">
                <a:off x="7506494" y="4452382"/>
                <a:ext cx="611872" cy="611872"/>
              </a:xfrm>
              <a:prstGeom prst="curvedConnector3">
                <a:avLst>
                  <a:gd name="adj1" fmla="val 47509"/>
                </a:avLst>
              </a:prstGeom>
              <a:ln w="1143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3" name="群組 132"/>
          <p:cNvGrpSpPr/>
          <p:nvPr/>
        </p:nvGrpSpPr>
        <p:grpSpPr>
          <a:xfrm>
            <a:off x="7616775" y="62476"/>
            <a:ext cx="1362094" cy="1305055"/>
            <a:chOff x="7616775" y="62476"/>
            <a:chExt cx="1362094" cy="1305055"/>
          </a:xfrm>
        </p:grpSpPr>
        <p:grpSp>
          <p:nvGrpSpPr>
            <p:cNvPr id="104" name="群組 103"/>
            <p:cNvGrpSpPr/>
            <p:nvPr/>
          </p:nvGrpSpPr>
          <p:grpSpPr>
            <a:xfrm>
              <a:off x="7926468" y="62476"/>
              <a:ext cx="1052401" cy="1052401"/>
              <a:chOff x="3037178" y="3942743"/>
              <a:chExt cx="1269139" cy="1269139"/>
            </a:xfrm>
          </p:grpSpPr>
          <p:sp>
            <p:nvSpPr>
              <p:cNvPr id="105" name="淚滴形 104"/>
              <p:cNvSpPr/>
              <p:nvPr/>
            </p:nvSpPr>
            <p:spPr>
              <a:xfrm rot="8081641">
                <a:off x="3037178" y="3942743"/>
                <a:ext cx="1269139" cy="1269139"/>
              </a:xfrm>
              <a:prstGeom prst="teardrop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6" name="橢圓 105"/>
              <p:cNvSpPr/>
              <p:nvPr/>
            </p:nvSpPr>
            <p:spPr>
              <a:xfrm>
                <a:off x="3302255" y="4207820"/>
                <a:ext cx="738986" cy="7389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132" name="圖片 131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14" t="28669" r="18208" b="16219"/>
            <a:stretch/>
          </p:blipFill>
          <p:spPr>
            <a:xfrm flipH="1">
              <a:off x="7616775" y="723709"/>
              <a:ext cx="674974" cy="643822"/>
            </a:xfrm>
            <a:prstGeom prst="rect">
              <a:avLst/>
            </a:prstGeom>
          </p:spPr>
        </p:pic>
      </p:grpSp>
      <p:sp>
        <p:nvSpPr>
          <p:cNvPr id="134" name="文字方塊 133"/>
          <p:cNvSpPr txBox="1"/>
          <p:nvPr/>
        </p:nvSpPr>
        <p:spPr>
          <a:xfrm>
            <a:off x="7650034" y="140138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選擇景點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5" name="文字方塊 134"/>
          <p:cNvSpPr txBox="1"/>
          <p:nvPr/>
        </p:nvSpPr>
        <p:spPr>
          <a:xfrm>
            <a:off x="7708519" y="361673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儲存景點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6" name="文字方塊 135"/>
          <p:cNvSpPr txBox="1"/>
          <p:nvPr/>
        </p:nvSpPr>
        <p:spPr>
          <a:xfrm>
            <a:off x="7349446" y="572611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推薦相似景點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3" name="群組 142"/>
          <p:cNvGrpSpPr/>
          <p:nvPr/>
        </p:nvGrpSpPr>
        <p:grpSpPr>
          <a:xfrm>
            <a:off x="3757687" y="2021444"/>
            <a:ext cx="6340197" cy="2764470"/>
            <a:chOff x="3757687" y="2021444"/>
            <a:chExt cx="6340197" cy="2764470"/>
          </a:xfrm>
        </p:grpSpPr>
        <p:sp>
          <p:nvSpPr>
            <p:cNvPr id="141" name="文字方塊 140"/>
            <p:cNvSpPr txBox="1"/>
            <p:nvPr/>
          </p:nvSpPr>
          <p:spPr>
            <a:xfrm>
              <a:off x="3757687" y="2021444"/>
              <a:ext cx="634019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8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最佳旅遊體驗</a:t>
              </a:r>
              <a:endParaRPr lang="zh-TW" altLang="en-US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2" name="文字方塊 141"/>
            <p:cNvSpPr txBox="1"/>
            <p:nvPr/>
          </p:nvSpPr>
          <p:spPr>
            <a:xfrm>
              <a:off x="3978688" y="3585585"/>
              <a:ext cx="593624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7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Trip Fun Chill</a:t>
              </a:r>
              <a:endParaRPr lang="zh-TW" alt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170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2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2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/>
      <p:bldP spid="134" grpId="1"/>
      <p:bldP spid="135" grpId="0"/>
      <p:bldP spid="135" grpId="1"/>
      <p:bldP spid="136" grpId="0"/>
      <p:bldP spid="13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86739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4" name="圖片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</a:t>
              </a:r>
              <a:r>
                <a:rPr lang="zh-TW" altLang="en-US" sz="10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計畫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  <a:endParaRPr lang="zh-TW" altLang="en-US" sz="10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45390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群組 44"/>
          <p:cNvGrpSpPr/>
          <p:nvPr/>
        </p:nvGrpSpPr>
        <p:grpSpPr>
          <a:xfrm>
            <a:off x="4686499" y="3904623"/>
            <a:ext cx="5744232" cy="1218542"/>
            <a:chOff x="4686499" y="3904623"/>
            <a:chExt cx="5744232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499" y="3904623"/>
              <a:ext cx="23159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可行性分</a:t>
              </a:r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析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市場分析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878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3881 -1.1111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86739" y="1563527"/>
            <a:ext cx="1411389" cy="2285436"/>
            <a:chOff x="1585732" y="763928"/>
            <a:chExt cx="957733" cy="2285436"/>
          </a:xfrm>
        </p:grpSpPr>
        <p:sp>
          <p:nvSpPr>
            <p:cNvPr id="3" name="文字方塊 2"/>
            <p:cNvSpPr txBox="1"/>
            <p:nvPr/>
          </p:nvSpPr>
          <p:spPr>
            <a:xfrm>
              <a:off x="1643603" y="833373"/>
              <a:ext cx="89986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  <a:endParaRPr lang="zh-TW" altLang="en-US" sz="13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5732" y="763928"/>
              <a:ext cx="95773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  <a:endParaRPr lang="zh-TW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4" name="圖片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82" y="2803818"/>
            <a:ext cx="747868" cy="8043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591237" y="1846044"/>
            <a:ext cx="5751104" cy="1720403"/>
            <a:chOff x="4591237" y="1740498"/>
            <a:chExt cx="5751104" cy="1720403"/>
          </a:xfrm>
        </p:grpSpPr>
        <p:sp>
          <p:nvSpPr>
            <p:cNvPr id="6" name="文字方塊 5"/>
            <p:cNvSpPr txBox="1"/>
            <p:nvPr/>
          </p:nvSpPr>
          <p:spPr>
            <a:xfrm>
              <a:off x="4669152" y="1829685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</a:t>
              </a:r>
              <a:r>
                <a:rPr lang="zh-TW" altLang="en-US" sz="10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計畫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91237" y="1740498"/>
              <a:ext cx="5673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營運計畫</a:t>
              </a:r>
              <a:endParaRPr lang="zh-TW" altLang="en-US" sz="10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4803495" y="3602546"/>
            <a:ext cx="5345390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群組 44"/>
          <p:cNvGrpSpPr/>
          <p:nvPr/>
        </p:nvGrpSpPr>
        <p:grpSpPr>
          <a:xfrm>
            <a:off x="4686499" y="3904623"/>
            <a:ext cx="5744232" cy="1218542"/>
            <a:chOff x="4686499" y="3904623"/>
            <a:chExt cx="5744232" cy="1218542"/>
          </a:xfrm>
        </p:grpSpPr>
        <p:sp>
          <p:nvSpPr>
            <p:cNvPr id="8" name="文字方塊 7"/>
            <p:cNvSpPr txBox="1"/>
            <p:nvPr/>
          </p:nvSpPr>
          <p:spPr>
            <a:xfrm>
              <a:off x="4686499" y="3904623"/>
              <a:ext cx="23159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可行性分</a:t>
              </a:r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析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686500" y="4538390"/>
              <a:ext cx="2121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商業模式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02493" y="3904623"/>
              <a:ext cx="342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市場分析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002492" y="4538390"/>
              <a:ext cx="24192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競爭力分</a:t>
              </a:r>
              <a:r>
                <a:rPr lang="zh-TW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析</a:t>
              </a:r>
            </a:p>
          </p:txBody>
        </p:sp>
      </p:grpSp>
      <p:cxnSp>
        <p:nvCxnSpPr>
          <p:cNvPr id="15" name="直線接點 14"/>
          <p:cNvCxnSpPr/>
          <p:nvPr/>
        </p:nvCxnSpPr>
        <p:spPr>
          <a:xfrm>
            <a:off x="590311" y="1113989"/>
            <a:ext cx="1655178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590309" y="1247722"/>
            <a:ext cx="3449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可行性分析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市場需求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90311" y="1709387"/>
            <a:ext cx="198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市場分析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20" name="圖表 19"/>
          <p:cNvGraphicFramePr/>
          <p:nvPr>
            <p:extLst>
              <p:ext uri="{D42A27DB-BD31-4B8C-83A1-F6EECF244321}">
                <p14:modId xmlns:p14="http://schemas.microsoft.com/office/powerpoint/2010/main" val="1365752171"/>
              </p:ext>
            </p:extLst>
          </p:nvPr>
        </p:nvGraphicFramePr>
        <p:xfrm>
          <a:off x="4033773" y="839852"/>
          <a:ext cx="6624005" cy="502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圖表 20"/>
          <p:cNvGraphicFramePr/>
          <p:nvPr>
            <p:extLst>
              <p:ext uri="{D42A27DB-BD31-4B8C-83A1-F6EECF244321}">
                <p14:modId xmlns:p14="http://schemas.microsoft.com/office/powerpoint/2010/main" val="2710327679"/>
              </p:ext>
            </p:extLst>
          </p:nvPr>
        </p:nvGraphicFramePr>
        <p:xfrm>
          <a:off x="5527733" y="190954"/>
          <a:ext cx="4257144" cy="32209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3" name="圖表 22"/>
          <p:cNvGraphicFramePr/>
          <p:nvPr>
            <p:extLst>
              <p:ext uri="{D42A27DB-BD31-4B8C-83A1-F6EECF244321}">
                <p14:modId xmlns:p14="http://schemas.microsoft.com/office/powerpoint/2010/main" val="3956699737"/>
              </p:ext>
            </p:extLst>
          </p:nvPr>
        </p:nvGraphicFramePr>
        <p:xfrm>
          <a:off x="5526753" y="3513601"/>
          <a:ext cx="4258124" cy="3206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矩形 12"/>
          <p:cNvSpPr/>
          <p:nvPr/>
        </p:nvSpPr>
        <p:spPr>
          <a:xfrm>
            <a:off x="4318586" y="4734046"/>
            <a:ext cx="6339192" cy="9722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8" b="8106"/>
          <a:stretch/>
        </p:blipFill>
        <p:spPr>
          <a:xfrm>
            <a:off x="10657778" y="5394202"/>
            <a:ext cx="1266196" cy="1376517"/>
          </a:xfrm>
          <a:prstGeom prst="rect">
            <a:avLst/>
          </a:prstGeom>
          <a:effectLst>
            <a:outerShdw blurRad="88900" dist="63500" dir="24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492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-0.14336 -0.00162 C -0.17383 -0.00093 -0.21654 -0.0169 -0.25781 -0.04398 C -0.30586 -0.075 -0.3418 -0.10926 -0.36497 -0.14421 L -0.47539 -0.3088 " pathEditMode="relative" rAng="6600000" ptsTypes="AAAAA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0" y="-1002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50"/>
                            </p:stCondLst>
                            <p:childTnLst>
                              <p:par>
                                <p:cTn id="3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Graphic spid="20" grpId="0">
        <p:bldAsOne/>
      </p:bldGraphic>
      <p:bldGraphic spid="20" grpId="1">
        <p:bldAsOne/>
      </p:bldGraphic>
      <p:bldGraphic spid="21" grpId="0">
        <p:bldAsOne/>
      </p:bldGraphic>
      <p:bldGraphic spid="23" grpId="0">
        <p:bldAsOne/>
      </p:bldGraphic>
      <p:bldP spid="13" grpId="0" animBg="1"/>
      <p:bldP spid="13" grpId="1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1068</TotalTime>
  <Words>716</Words>
  <Application>Microsoft Office PowerPoint</Application>
  <PresentationFormat>寬螢幕</PresentationFormat>
  <Paragraphs>213</Paragraphs>
  <Slides>28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7" baseType="lpstr">
      <vt:lpstr>微軟正黑體</vt:lpstr>
      <vt:lpstr>新細明體</vt:lpstr>
      <vt:lpstr>標楷體</vt:lpstr>
      <vt:lpstr>Arial</vt:lpstr>
      <vt:lpstr>Arial Rounded MT Bold</vt:lpstr>
      <vt:lpstr>Calibri</vt:lpstr>
      <vt:lpstr>Calibri Light</vt:lpstr>
      <vt:lpstr>Comic Sans MS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ACER</dc:creator>
  <cp:lastModifiedBy>ACER</cp:lastModifiedBy>
  <cp:revision>192</cp:revision>
  <dcterms:created xsi:type="dcterms:W3CDTF">2023-05-03T02:59:59Z</dcterms:created>
  <dcterms:modified xsi:type="dcterms:W3CDTF">2023-05-13T07:25:08Z</dcterms:modified>
</cp:coreProperties>
</file>